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31" r:id="rId4"/>
    <p:sldId id="275" r:id="rId5"/>
    <p:sldId id="277" r:id="rId6"/>
    <p:sldId id="271" r:id="rId7"/>
    <p:sldId id="278" r:id="rId8"/>
    <p:sldId id="279" r:id="rId9"/>
    <p:sldId id="281" r:id="rId10"/>
    <p:sldId id="282" r:id="rId11"/>
    <p:sldId id="283" r:id="rId12"/>
    <p:sldId id="284" r:id="rId13"/>
    <p:sldId id="264" r:id="rId14"/>
    <p:sldId id="327" r:id="rId15"/>
    <p:sldId id="288" r:id="rId16"/>
    <p:sldId id="289" r:id="rId17"/>
    <p:sldId id="332" r:id="rId18"/>
    <p:sldId id="290" r:id="rId19"/>
    <p:sldId id="291" r:id="rId20"/>
    <p:sldId id="265" r:id="rId21"/>
    <p:sldId id="309" r:id="rId22"/>
    <p:sldId id="310" r:id="rId23"/>
    <p:sldId id="267" r:id="rId24"/>
    <p:sldId id="293" r:id="rId25"/>
    <p:sldId id="321" r:id="rId26"/>
    <p:sldId id="294" r:id="rId27"/>
    <p:sldId id="322" r:id="rId28"/>
    <p:sldId id="295" r:id="rId29"/>
    <p:sldId id="296" r:id="rId30"/>
    <p:sldId id="323" r:id="rId31"/>
    <p:sldId id="297" r:id="rId32"/>
    <p:sldId id="324" r:id="rId33"/>
    <p:sldId id="298" r:id="rId34"/>
    <p:sldId id="299" r:id="rId35"/>
    <p:sldId id="300" r:id="rId36"/>
    <p:sldId id="301" r:id="rId37"/>
    <p:sldId id="325" r:id="rId38"/>
    <p:sldId id="302" r:id="rId39"/>
    <p:sldId id="303" r:id="rId40"/>
    <p:sldId id="304" r:id="rId41"/>
    <p:sldId id="305" r:id="rId42"/>
    <p:sldId id="306" r:id="rId43"/>
    <p:sldId id="326" r:id="rId44"/>
    <p:sldId id="307" r:id="rId45"/>
    <p:sldId id="308" r:id="rId46"/>
    <p:sldId id="286" r:id="rId47"/>
    <p:sldId id="287" r:id="rId48"/>
    <p:sldId id="261" r:id="rId49"/>
    <p:sldId id="262" r:id="rId50"/>
    <p:sldId id="311" r:id="rId51"/>
    <p:sldId id="312" r:id="rId52"/>
    <p:sldId id="313" r:id="rId53"/>
    <p:sldId id="314" r:id="rId54"/>
    <p:sldId id="263" r:id="rId55"/>
    <p:sldId id="315" r:id="rId56"/>
    <p:sldId id="316" r:id="rId57"/>
    <p:sldId id="328" r:id="rId58"/>
    <p:sldId id="318" r:id="rId59"/>
    <p:sldId id="319" r:id="rId60"/>
    <p:sldId id="266" r:id="rId61"/>
    <p:sldId id="269" r:id="rId62"/>
    <p:sldId id="329" r:id="rId63"/>
    <p:sldId id="330" r:id="rId64"/>
    <p:sldId id="268" r:id="rId65"/>
    <p:sldId id="320" r:id="rId6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4C0A56-0047-467D-853A-A217736A437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BA6E1D6-F300-4600-9394-A541D8CFD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EFEFF032-C90E-4B98-89AA-80AE5C4F26F2}"/>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23008D31-E2CB-4775-8C90-77377308170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77D653C-B90B-4EDC-A859-58A5DBA069EA}"/>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1557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EFE25D-6E26-4542-900C-48F73D1A55A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28FF211-8400-4632-8663-B007646A5B1A}"/>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69AB589-DDB9-46E3-8E8D-EBD42AA16B10}"/>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E3A65F27-111D-432D-91AE-997682BEAFA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FF73524-5690-4E35-A98E-B8C5141EA0D0}"/>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97422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9B37D66-92BB-4BD0-9792-9BF1B0B6296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E962AD3-0E9C-420F-BB3B-C030B4022FC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093F82D-5A02-4CB2-9148-3DEB632A874F}"/>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9055BCCA-AE30-4C7B-8196-97C6A7DBF6C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C328202-4798-4BD8-9ED6-0AD7F98B3468}"/>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93387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CC942-7C14-45E5-BB1B-7E541A30420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76AAC81-E604-431A-A513-7989E0A828F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8659A26-7096-4B09-9539-2A885FA73D33}"/>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FA1B1605-4235-4CC6-B49A-C4196B9A06F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886A030-DD55-4994-A567-B6C13FEF2870}"/>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9537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8AEE23-DB52-4CFA-A820-32FD407C2C3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24740797-68AF-4F11-908F-AD97A2BCF6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1F78D81-ADF8-47B8-84C4-8C8CB621B359}"/>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DB69E734-2BE4-4BA5-B5B6-3341C4ED6F2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17D2AF5-DCD7-47DC-8580-0C3E8C2A5F65}"/>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354589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9399F1-D1A8-499C-AD43-86D7E9E26C3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0318AF6-E9CB-4A49-91B4-14B81C82963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17A00CFE-B729-4035-A620-81FCFD14864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1CF3F593-5126-4A53-8C6B-FB6F66733635}"/>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6" name="Symbol zastępczy stopki 5">
            <a:extLst>
              <a:ext uri="{FF2B5EF4-FFF2-40B4-BE49-F238E27FC236}">
                <a16:creationId xmlns:a16="http://schemas.microsoft.com/office/drawing/2014/main" id="{22189362-AF5A-4FF9-98C1-EAB0277E48B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48F9A7F-7853-4B67-829C-6B6958E5610F}"/>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22368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4D63C8-61DD-447E-AD9C-37EA7E01967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D32934B-225B-41A2-892A-6896D5344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60AC9733-91AC-46EB-BD6B-AC6447D02A2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F865AE0-710E-4DFD-8779-87A38E132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B0F9BB0-F12E-4205-A3F0-FD370AC81DA6}"/>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998DF9C-46D9-421E-BA5B-9EF8F8E04D69}"/>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8" name="Symbol zastępczy stopki 7">
            <a:extLst>
              <a:ext uri="{FF2B5EF4-FFF2-40B4-BE49-F238E27FC236}">
                <a16:creationId xmlns:a16="http://schemas.microsoft.com/office/drawing/2014/main" id="{CA2F90F0-3A1C-4B7E-AB8D-88C0187880C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6BA928F-C14D-4673-92FB-DC50D4B81704}"/>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253070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333DD3-5F19-4414-81B5-0C9DA54F575C}"/>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8C22DEAC-3AA1-41C2-B7FC-AE660923F363}"/>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4" name="Symbol zastępczy stopki 3">
            <a:extLst>
              <a:ext uri="{FF2B5EF4-FFF2-40B4-BE49-F238E27FC236}">
                <a16:creationId xmlns:a16="http://schemas.microsoft.com/office/drawing/2014/main" id="{41E72E12-6A67-4D4C-983D-07DC51412EFF}"/>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8505DC5-46A8-43C9-9C6F-DAAD190CB9BB}"/>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393868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82B5F04-9F60-40A6-9A7E-1A1D7C5E20A9}"/>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3" name="Symbol zastępczy stopki 2">
            <a:extLst>
              <a:ext uri="{FF2B5EF4-FFF2-40B4-BE49-F238E27FC236}">
                <a16:creationId xmlns:a16="http://schemas.microsoft.com/office/drawing/2014/main" id="{9B6AD568-FA8D-449A-815F-358E6CC7479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A85E76F-558C-422A-AA29-8EADD853F1AC}"/>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254139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9DA3AA-7D30-40B1-82D9-7E707CFA8F7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F7B471DA-C3E7-4D31-8C29-E25EE49E7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83B9907F-D9E6-4F2D-B4EB-C64B95F31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91E67A3-802E-4130-A212-AB64B46A8BD1}"/>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6" name="Symbol zastępczy stopki 5">
            <a:extLst>
              <a:ext uri="{FF2B5EF4-FFF2-40B4-BE49-F238E27FC236}">
                <a16:creationId xmlns:a16="http://schemas.microsoft.com/office/drawing/2014/main" id="{B5D2474D-621C-4333-AEB8-C78495CB413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99DEB6E-F12F-4589-B83B-DCF0C58F9AA9}"/>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326378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3E0EB6-F7D5-4521-9C2A-3748AB175D5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B1714AD2-99BE-46F4-9E55-BC1756DA58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7DE5697E-0137-4480-94F3-DCD9B17B4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C4A0AE8-D1D3-44C3-959A-24F6C5B13537}"/>
              </a:ext>
            </a:extLst>
          </p:cNvPr>
          <p:cNvSpPr>
            <a:spLocks noGrp="1"/>
          </p:cNvSpPr>
          <p:nvPr>
            <p:ph type="dt" sz="half" idx="10"/>
          </p:nvPr>
        </p:nvSpPr>
        <p:spPr/>
        <p:txBody>
          <a:bodyPr/>
          <a:lstStyle/>
          <a:p>
            <a:fld id="{6BF2DFBB-E055-4DC3-BB51-25380D144AFF}" type="datetimeFigureOut">
              <a:rPr lang="pl-PL" smtClean="0"/>
              <a:t>23.03.2022</a:t>
            </a:fld>
            <a:endParaRPr lang="pl-PL"/>
          </a:p>
        </p:txBody>
      </p:sp>
      <p:sp>
        <p:nvSpPr>
          <p:cNvPr id="6" name="Symbol zastępczy stopki 5">
            <a:extLst>
              <a:ext uri="{FF2B5EF4-FFF2-40B4-BE49-F238E27FC236}">
                <a16:creationId xmlns:a16="http://schemas.microsoft.com/office/drawing/2014/main" id="{CEF307C5-11B0-4442-838C-61E3D764F1D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116B25D-5CC2-41DE-B82C-994AD4DE7D39}"/>
              </a:ext>
            </a:extLst>
          </p:cNvPr>
          <p:cNvSpPr>
            <a:spLocks noGrp="1"/>
          </p:cNvSpPr>
          <p:nvPr>
            <p:ph type="sldNum" sz="quarter" idx="12"/>
          </p:nvPr>
        </p:nvSpPr>
        <p:spPr/>
        <p:txBody>
          <a:bodyPr/>
          <a:lstStyle/>
          <a:p>
            <a:fld id="{47032739-EBCB-469D-A3CB-898D3C56927A}" type="slidenum">
              <a:rPr lang="pl-PL" smtClean="0"/>
              <a:t>‹#›</a:t>
            </a:fld>
            <a:endParaRPr lang="pl-PL"/>
          </a:p>
        </p:txBody>
      </p:sp>
    </p:spTree>
    <p:extLst>
      <p:ext uri="{BB962C8B-B14F-4D97-AF65-F5344CB8AC3E}">
        <p14:creationId xmlns:p14="http://schemas.microsoft.com/office/powerpoint/2010/main" val="103512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59BC790-A125-4997-8996-69FD51801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B5D0085-E10F-47F6-A743-8245415A4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5A8E241-4AD6-4969-80D4-B9709D721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2DFBB-E055-4DC3-BB51-25380D144AFF}" type="datetimeFigureOut">
              <a:rPr lang="pl-PL" smtClean="0"/>
              <a:t>23.03.2022</a:t>
            </a:fld>
            <a:endParaRPr lang="pl-PL"/>
          </a:p>
        </p:txBody>
      </p:sp>
      <p:sp>
        <p:nvSpPr>
          <p:cNvPr id="5" name="Symbol zastępczy stopki 4">
            <a:extLst>
              <a:ext uri="{FF2B5EF4-FFF2-40B4-BE49-F238E27FC236}">
                <a16:creationId xmlns:a16="http://schemas.microsoft.com/office/drawing/2014/main" id="{3BAF407F-9C70-459C-821D-86B8D6493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A2107B9-484E-46D3-9542-AEBB94388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32739-EBCB-469D-A3CB-898D3C56927A}" type="slidenum">
              <a:rPr lang="pl-PL" smtClean="0"/>
              <a:t>‹#›</a:t>
            </a:fld>
            <a:endParaRPr lang="pl-PL"/>
          </a:p>
        </p:txBody>
      </p:sp>
    </p:spTree>
    <p:extLst>
      <p:ext uri="{BB962C8B-B14F-4D97-AF65-F5344CB8AC3E}">
        <p14:creationId xmlns:p14="http://schemas.microsoft.com/office/powerpoint/2010/main" val="36971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9" name="Obraz 8" descr="Obraz zawierający tekst, czarny, biały&#10;&#10;Opis wygenerowany automatycznie">
            <a:extLst>
              <a:ext uri="{FF2B5EF4-FFF2-40B4-BE49-F238E27FC236}">
                <a16:creationId xmlns:a16="http://schemas.microsoft.com/office/drawing/2014/main" id="{B5C671DF-258E-471C-A6A9-6C2549E25087}"/>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56781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822D9A49-6F85-478B-B3C7-4B19AE5BDB13}"/>
              </a:ext>
            </a:extLst>
          </p:cNvPr>
          <p:cNvSpPr>
            <a:spLocks noGrp="1"/>
          </p:cNvSpPr>
          <p:nvPr>
            <p:ph idx="1"/>
          </p:nvPr>
        </p:nvSpPr>
        <p:spPr>
          <a:xfrm>
            <a:off x="657226" y="1000125"/>
            <a:ext cx="3638550" cy="5102563"/>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25 marca Bagiński otrzymał kartkę z informacją „Nie idźcie na spotkanie”.</a:t>
            </a:r>
          </a:p>
          <a:p>
            <a:pPr marL="0" indent="0">
              <a:buNone/>
            </a:pPr>
            <a:endParaRPr lang="pl-PL" sz="2000" dirty="0">
              <a:latin typeface="Times New Roman" panose="02020603050405020304" pitchFamily="18" charset="0"/>
              <a:cs typeface="Times New Roman" panose="02020603050405020304" pitchFamily="18" charset="0"/>
            </a:endParaRPr>
          </a:p>
          <a:p>
            <a:pPr marL="0" indent="0">
              <a:buNone/>
            </a:pPr>
            <a:r>
              <a:rPr lang="pl-PL" sz="2000" dirty="0">
                <a:latin typeface="Times New Roman" panose="02020603050405020304" pitchFamily="18" charset="0"/>
                <a:cs typeface="Times New Roman" panose="02020603050405020304" pitchFamily="18" charset="0"/>
              </a:rPr>
              <a:t>Takich ostrzeżeń było więcej.</a:t>
            </a:r>
          </a:p>
          <a:p>
            <a:pPr marL="0" indent="0">
              <a:buNone/>
            </a:pPr>
            <a:endParaRPr lang="pl-PL" sz="2000" dirty="0">
              <a:latin typeface="Times New Roman" panose="02020603050405020304" pitchFamily="18" charset="0"/>
              <a:cs typeface="Times New Roman" panose="02020603050405020304" pitchFamily="18" charset="0"/>
            </a:endParaRPr>
          </a:p>
          <a:p>
            <a:pPr marL="0" indent="0">
              <a:buNone/>
            </a:pPr>
            <a:r>
              <a:rPr lang="pl-PL" sz="2000" dirty="0">
                <a:latin typeface="Times New Roman" panose="02020603050405020304" pitchFamily="18" charset="0"/>
                <a:cs typeface="Times New Roman" panose="02020603050405020304" pitchFamily="18" charset="0"/>
              </a:rPr>
              <a:t>Również sam Okulicki był przeciwny pójścia na spotkanie z Iwanowem osobiście, ukrywał się pod nazwiskiem Stolarski. Zdecydował się zgodzić pod naciskiem Jankowskiego, nadal będąc przekonanym, że robi źle.</a:t>
            </a:r>
          </a:p>
        </p:txBody>
      </p:sp>
      <p:pic>
        <p:nvPicPr>
          <p:cNvPr id="7" name="Obraz 6">
            <a:extLst>
              <a:ext uri="{FF2B5EF4-FFF2-40B4-BE49-F238E27FC236}">
                <a16:creationId xmlns:a16="http://schemas.microsoft.com/office/drawing/2014/main" id="{342C3509-F681-49FC-B2D3-86C097860851}"/>
              </a:ext>
            </a:extLst>
          </p:cNvPr>
          <p:cNvPicPr>
            <a:picLocks noChangeAspect="1"/>
          </p:cNvPicPr>
          <p:nvPr/>
        </p:nvPicPr>
        <p:blipFill rotWithShape="1">
          <a:blip r:embed="rId2">
            <a:extLst>
              <a:ext uri="{28A0092B-C50C-407E-A947-70E740481C1C}">
                <a14:useLocalDpi xmlns:a14="http://schemas.microsoft.com/office/drawing/2010/main" val="0"/>
              </a:ext>
            </a:extLst>
          </a:blip>
          <a:srcRect l="22374" r="1821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58942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6B48232-51C7-4A00-BDBD-C13CA6365164}"/>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Po spotkaniu ze Zbigniewem </a:t>
            </a:r>
            <a:r>
              <a:rPr lang="pl-PL" dirty="0" err="1">
                <a:latin typeface="Times New Roman" panose="02020603050405020304" pitchFamily="18" charset="0"/>
                <a:cs typeface="Times New Roman" panose="02020603050405020304" pitchFamily="18" charset="0"/>
              </a:rPr>
              <a:t>Specylakiem</a:t>
            </a:r>
            <a:r>
              <a:rPr lang="pl-PL" dirty="0">
                <a:latin typeface="Times New Roman" panose="02020603050405020304" pitchFamily="18" charset="0"/>
                <a:cs typeface="Times New Roman" panose="02020603050405020304" pitchFamily="18" charset="0"/>
              </a:rPr>
              <a:t> – zanotował on słowa Okulickiego:</a:t>
            </a:r>
          </a:p>
          <a:p>
            <a:pPr marL="0" indent="0">
              <a:buNone/>
            </a:pPr>
            <a:r>
              <a:rPr lang="pl-PL" dirty="0">
                <a:latin typeface="Times New Roman" panose="02020603050405020304" pitchFamily="18" charset="0"/>
                <a:cs typeface="Times New Roman" panose="02020603050405020304" pitchFamily="18" charset="0"/>
              </a:rPr>
              <a:t>„…pójdę, chociaż wiem, co mnie czeka. I znowu areszt, a może i proces pokazowy? Oni to umieją robić…”</a:t>
            </a:r>
          </a:p>
        </p:txBody>
      </p:sp>
    </p:spTree>
    <p:extLst>
      <p:ext uri="{BB962C8B-B14F-4D97-AF65-F5344CB8AC3E}">
        <p14:creationId xmlns:p14="http://schemas.microsoft.com/office/powerpoint/2010/main" val="30016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57AB06D-BB05-421B-9588-61CCA8F4025A}"/>
              </a:ext>
            </a:extLst>
          </p:cNvPr>
          <p:cNvSpPr>
            <a:spLocks noGrp="1"/>
          </p:cNvSpPr>
          <p:nvPr>
            <p:ph idx="1"/>
          </p:nvPr>
        </p:nvSpPr>
        <p:spPr>
          <a:xfrm>
            <a:off x="914400" y="1182255"/>
            <a:ext cx="10439399" cy="4994708"/>
          </a:xfrm>
        </p:spPr>
        <p:txBody>
          <a:bodyPr>
            <a:normAutofit/>
          </a:bodyPr>
          <a:lstStyle/>
          <a:p>
            <a:pPr marL="0" indent="0">
              <a:buNone/>
            </a:pPr>
            <a:r>
              <a:rPr lang="pl-PL" dirty="0">
                <a:latin typeface="Times New Roman" panose="02020603050405020304" pitchFamily="18" charset="0"/>
                <a:cs typeface="Times New Roman" panose="02020603050405020304" pitchFamily="18" charset="0"/>
              </a:rPr>
              <a:t>Przystąpienie do rozmów odbyło się za zgodą władz w Londynie.</a:t>
            </a:r>
          </a:p>
          <a:p>
            <a:pPr marL="0" indent="0">
              <a:buNone/>
            </a:pPr>
            <a:r>
              <a:rPr lang="pl-PL" dirty="0">
                <a:latin typeface="Times New Roman" panose="02020603050405020304" pitchFamily="18" charset="0"/>
                <a:cs typeface="Times New Roman" panose="02020603050405020304" pitchFamily="18" charset="0"/>
              </a:rPr>
              <a:t>Przywódcy </a:t>
            </a:r>
            <a:r>
              <a:rPr lang="pl-PL">
                <a:latin typeface="Times New Roman" panose="02020603050405020304" pitchFamily="18" charset="0"/>
                <a:cs typeface="Times New Roman" panose="02020603050405020304" pitchFamily="18" charset="0"/>
              </a:rPr>
              <a:t>Podziemia domniemywali, </a:t>
            </a:r>
            <a:r>
              <a:rPr lang="pl-PL" dirty="0">
                <a:latin typeface="Times New Roman" panose="02020603050405020304" pitchFamily="18" charset="0"/>
                <a:cs typeface="Times New Roman" panose="02020603050405020304" pitchFamily="18" charset="0"/>
              </a:rPr>
              <a:t>że wynikiem rozmów będzie ustanowienie nowego składu rządu polskiego w ramach postanowień jałtańskich.</a:t>
            </a:r>
          </a:p>
          <a:p>
            <a:pPr marL="0" indent="0">
              <a:buNone/>
            </a:pPr>
            <a:r>
              <a:rPr lang="pl-PL" dirty="0">
                <a:latin typeface="Times New Roman" panose="02020603050405020304" pitchFamily="18" charset="0"/>
                <a:cs typeface="Times New Roman" panose="02020603050405020304" pitchFamily="18" charset="0"/>
              </a:rPr>
              <a:t>Mieli także nadzieję, że rozmowy zahamują represje ze strony Sowietów.</a:t>
            </a:r>
          </a:p>
          <a:p>
            <a:pPr marL="0" indent="0">
              <a:buNone/>
            </a:pPr>
            <a:r>
              <a:rPr lang="pl-PL" dirty="0">
                <a:latin typeface="Times New Roman" panose="02020603050405020304" pitchFamily="18" charset="0"/>
                <a:cs typeface="Times New Roman" panose="02020603050405020304" pitchFamily="18" charset="0"/>
              </a:rPr>
              <a:t>Domyślali się jednak, że może być to </a:t>
            </a:r>
            <a:r>
              <a:rPr lang="pl-PL" b="1" dirty="0">
                <a:latin typeface="Times New Roman" panose="02020603050405020304" pitchFamily="18" charset="0"/>
                <a:cs typeface="Times New Roman" panose="02020603050405020304" pitchFamily="18" charset="0"/>
              </a:rPr>
              <a:t>prowokacja</a:t>
            </a:r>
            <a:r>
              <a:rPr lang="pl-PL" dirty="0">
                <a:latin typeface="Times New Roman" panose="02020603050405020304" pitchFamily="18" charset="0"/>
                <a:cs typeface="Times New Roman" panose="02020603050405020304" pitchFamily="18" charset="0"/>
              </a:rPr>
              <a:t>.</a:t>
            </a:r>
          </a:p>
          <a:p>
            <a:pPr marL="0" indent="0">
              <a:buNone/>
            </a:pPr>
            <a:r>
              <a:rPr lang="pl-PL" dirty="0">
                <a:latin typeface="Times New Roman" panose="02020603050405020304" pitchFamily="18" charset="0"/>
                <a:cs typeface="Times New Roman" panose="02020603050405020304" pitchFamily="18" charset="0"/>
              </a:rPr>
              <a:t>Intencje Sowietów okazały się inne. Nie mieli na cele dojścia do kompromisu, a rozprawienie się z przeciwnikami politycznymi.	</a:t>
            </a:r>
          </a:p>
          <a:p>
            <a:pPr marL="0" indent="0">
              <a:buNone/>
            </a:pP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50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19C381-553F-442A-AC02-C95CF1026224}"/>
              </a:ext>
            </a:extLst>
          </p:cNvPr>
          <p:cNvSpPr>
            <a:spLocks noGrp="1"/>
          </p:cNvSpPr>
          <p:nvPr>
            <p:ph type="title"/>
          </p:nvPr>
        </p:nvSpPr>
        <p:spPr/>
        <p:txBody>
          <a:bodyPr/>
          <a:lstStyle/>
          <a:p>
            <a:r>
              <a:rPr lang="pl-PL" b="1">
                <a:latin typeface="Batang" panose="02030600000101010101" pitchFamily="18" charset="-127"/>
                <a:ea typeface="Batang" panose="02030600000101010101" pitchFamily="18" charset="-127"/>
              </a:rPr>
              <a:t>Aresztowanie</a:t>
            </a:r>
            <a:r>
              <a:rPr lang="pl-PL"/>
              <a:t> </a:t>
            </a:r>
            <a:endParaRPr lang="pl-PL" dirty="0"/>
          </a:p>
        </p:txBody>
      </p:sp>
      <p:sp>
        <p:nvSpPr>
          <p:cNvPr id="3" name="Symbol zastępczy zawartości 2">
            <a:extLst>
              <a:ext uri="{FF2B5EF4-FFF2-40B4-BE49-F238E27FC236}">
                <a16:creationId xmlns:a16="http://schemas.microsoft.com/office/drawing/2014/main" id="{EFFF7505-A872-4DD4-BEEF-E61311440597}"/>
              </a:ext>
            </a:extLst>
          </p:cNvPr>
          <p:cNvSpPr>
            <a:spLocks noGrp="1"/>
          </p:cNvSpPr>
          <p:nvPr>
            <p:ph idx="1"/>
          </p:nvPr>
        </p:nvSpPr>
        <p:spPr/>
        <p:txBody>
          <a:bodyPr>
            <a:normAutofit lnSpcReduction="10000"/>
          </a:bodyPr>
          <a:lstStyle/>
          <a:p>
            <a:pPr marL="0" indent="0">
              <a:buNone/>
            </a:pPr>
            <a:r>
              <a:rPr lang="pl-PL" dirty="0">
                <a:latin typeface="Times New Roman" panose="02020603050405020304" pitchFamily="18" charset="0"/>
                <a:cs typeface="Times New Roman" panose="02020603050405020304" pitchFamily="18" charset="0"/>
              </a:rPr>
              <a:t>27 marca na rozmowy z gen. Iwanowem udali się Jankowski, Okulicki i Pużak. Na Radę Jedności wyznaczoną tego samego dnia – nie stawili się. 28 poszli wszyscy ministrowie oraz delegaci stronnictw w Pruszkowie do willi przy ul. </a:t>
            </a:r>
            <a:r>
              <a:rPr lang="pl-PL" dirty="0" err="1">
                <a:latin typeface="Times New Roman" panose="02020603050405020304" pitchFamily="18" charset="0"/>
                <a:cs typeface="Times New Roman" panose="02020603050405020304" pitchFamily="18" charset="0"/>
              </a:rPr>
              <a:t>Pęcickiej</a:t>
            </a:r>
            <a:r>
              <a:rPr lang="pl-PL" dirty="0">
                <a:latin typeface="Times New Roman" panose="02020603050405020304" pitchFamily="18" charset="0"/>
                <a:cs typeface="Times New Roman" panose="02020603050405020304" pitchFamily="18" charset="0"/>
              </a:rPr>
              <a:t> (obecnie Armii Krajowej 11) na rozmowy z Iwanowem. Żaden nie wrócił.</a:t>
            </a:r>
          </a:p>
          <a:p>
            <a:pPr marL="0" indent="0">
              <a:buNone/>
            </a:pPr>
            <a:r>
              <a:rPr lang="pl-PL" dirty="0">
                <a:latin typeface="Times New Roman" panose="02020603050405020304" pitchFamily="18" charset="0"/>
                <a:cs typeface="Times New Roman" panose="02020603050405020304" pitchFamily="18" charset="0"/>
              </a:rPr>
              <a:t>Odezwa rządu na uchodźstwie była  natychmiastowa.</a:t>
            </a:r>
          </a:p>
          <a:p>
            <a:pPr marL="0" indent="0">
              <a:buNone/>
            </a:pPr>
            <a:r>
              <a:rPr lang="pl-PL" dirty="0">
                <a:latin typeface="Times New Roman" panose="02020603050405020304" pitchFamily="18" charset="0"/>
                <a:cs typeface="Times New Roman" panose="02020603050405020304" pitchFamily="18" charset="0"/>
              </a:rPr>
              <a:t>Pomimo ingerencji aliantów, Sowieci nadal milczeli.</a:t>
            </a:r>
          </a:p>
          <a:p>
            <a:pPr marL="0" indent="0">
              <a:buNone/>
            </a:pPr>
            <a:r>
              <a:rPr lang="pl-PL" dirty="0">
                <a:latin typeface="Times New Roman" panose="02020603050405020304" pitchFamily="18" charset="0"/>
                <a:cs typeface="Times New Roman" panose="02020603050405020304" pitchFamily="18" charset="0"/>
              </a:rPr>
              <a:t>Dopiero 4 maja w czasie Konferencji Organizacyjnej Narodów Zjednoczonych w San Francisco zapytany Mołotow o los Polskich Przywódców Podziemia wyjaśnił, że zostali oni aresztowani jako kierownicy akcji dywersyjnej przeciwko armii sowieckiej.</a:t>
            </a:r>
          </a:p>
        </p:txBody>
      </p:sp>
    </p:spTree>
    <p:extLst>
      <p:ext uri="{BB962C8B-B14F-4D97-AF65-F5344CB8AC3E}">
        <p14:creationId xmlns:p14="http://schemas.microsoft.com/office/powerpoint/2010/main" val="159405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6D89AFE2-DD2E-485B-8B99-8373F63191C1}"/>
              </a:ext>
            </a:extLst>
          </p:cNvPr>
          <p:cNvPicPr>
            <a:picLocks noGrp="1" noChangeAspect="1"/>
          </p:cNvPicPr>
          <p:nvPr>
            <p:ph idx="1"/>
          </p:nvPr>
        </p:nvPicPr>
        <p:blipFill>
          <a:blip r:embed="rId2"/>
          <a:stretch>
            <a:fillRect/>
          </a:stretch>
        </p:blipFill>
        <p:spPr>
          <a:xfrm>
            <a:off x="2111854" y="789197"/>
            <a:ext cx="7968292" cy="5279605"/>
          </a:xfrm>
          <a:prstGeom prst="rect">
            <a:avLst/>
          </a:prstGeom>
        </p:spPr>
      </p:pic>
      <p:sp>
        <p:nvSpPr>
          <p:cNvPr id="5" name="pole tekstowe 4">
            <a:extLst>
              <a:ext uri="{FF2B5EF4-FFF2-40B4-BE49-F238E27FC236}">
                <a16:creationId xmlns:a16="http://schemas.microsoft.com/office/drawing/2014/main" id="{816E5C03-5D26-4D6E-A96B-67F0D6B987E3}"/>
              </a:ext>
            </a:extLst>
          </p:cNvPr>
          <p:cNvSpPr txBox="1"/>
          <p:nvPr/>
        </p:nvSpPr>
        <p:spPr>
          <a:xfrm>
            <a:off x="2005446" y="6068802"/>
            <a:ext cx="5891645" cy="369332"/>
          </a:xfrm>
          <a:prstGeom prst="rect">
            <a:avLst/>
          </a:prstGeom>
          <a:noFill/>
        </p:spPr>
        <p:txBody>
          <a:bodyPr wrap="square" rtlCol="0">
            <a:spAutoFit/>
          </a:bodyPr>
          <a:lstStyle/>
          <a:p>
            <a:r>
              <a:rPr lang="pl-PL" dirty="0"/>
              <a:t>Pruszków, willa przy ul. </a:t>
            </a:r>
            <a:r>
              <a:rPr lang="pl-PL" dirty="0" err="1"/>
              <a:t>Pęcickiej</a:t>
            </a:r>
            <a:r>
              <a:rPr lang="pl-PL" dirty="0"/>
              <a:t> (obecnie Armii Krajowej 11) </a:t>
            </a:r>
          </a:p>
        </p:txBody>
      </p:sp>
    </p:spTree>
    <p:extLst>
      <p:ext uri="{BB962C8B-B14F-4D97-AF65-F5344CB8AC3E}">
        <p14:creationId xmlns:p14="http://schemas.microsoft.com/office/powerpoint/2010/main" val="70329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D3CE411-35D3-4931-80F0-2F2DB54EAFCC}"/>
              </a:ext>
            </a:extLst>
          </p:cNvPr>
          <p:cNvSpPr>
            <a:spLocks noGrp="1"/>
          </p:cNvSpPr>
          <p:nvPr>
            <p:ph type="title"/>
          </p:nvPr>
        </p:nvSpPr>
        <p:spPr>
          <a:xfrm>
            <a:off x="836679" y="723898"/>
            <a:ext cx="6002110" cy="1495425"/>
          </a:xfrm>
        </p:spPr>
        <p:txBody>
          <a:bodyPr>
            <a:normAutofit/>
          </a:bodyPr>
          <a:lstStyle/>
          <a:p>
            <a:r>
              <a:rPr lang="pl-PL" sz="4000" b="1">
                <a:latin typeface="Batang" panose="02030600000101010101" pitchFamily="18" charset="-127"/>
                <a:ea typeface="Batang" panose="02030600000101010101" pitchFamily="18" charset="-127"/>
              </a:rPr>
              <a:t>Józef Kwasiborski ps. Niemira</a:t>
            </a:r>
          </a:p>
        </p:txBody>
      </p:sp>
      <p:sp>
        <p:nvSpPr>
          <p:cNvPr id="3" name="Symbol zastępczy zawartości 2">
            <a:extLst>
              <a:ext uri="{FF2B5EF4-FFF2-40B4-BE49-F238E27FC236}">
                <a16:creationId xmlns:a16="http://schemas.microsoft.com/office/drawing/2014/main" id="{CB991EF8-EC44-4792-845F-3AA9962069D4}"/>
              </a:ext>
            </a:extLst>
          </p:cNvPr>
          <p:cNvSpPr>
            <a:spLocks noGrp="1"/>
          </p:cNvSpPr>
          <p:nvPr>
            <p:ph idx="1"/>
          </p:nvPr>
        </p:nvSpPr>
        <p:spPr>
          <a:xfrm>
            <a:off x="836680" y="2405067"/>
            <a:ext cx="6002110" cy="3729034"/>
          </a:xfrm>
        </p:spPr>
        <p:txBody>
          <a:bodyPr>
            <a:normAutofit lnSpcReduction="10000"/>
          </a:bodyPr>
          <a:lstStyle/>
          <a:p>
            <a:pPr marL="0" indent="0">
              <a:buNone/>
            </a:pPr>
            <a:r>
              <a:rPr lang="pl-PL" sz="2000" dirty="0">
                <a:latin typeface="Times New Roman" panose="02020603050405020304" pitchFamily="18" charset="0"/>
                <a:cs typeface="Times New Roman" panose="02020603050405020304" pitchFamily="18" charset="0"/>
              </a:rPr>
              <a:t>Przed wojną był wiceprzewodniczącym Stronnictwa Pracy, w  roku 1945 członek Rady Jedności Narodowej, także Delegat Rządu RP na województwo warszawskie. </a:t>
            </a:r>
          </a:p>
          <a:p>
            <a:pPr marL="0" indent="0">
              <a:buNone/>
            </a:pPr>
            <a:r>
              <a:rPr lang="pl-PL" sz="2000" dirty="0">
                <a:latin typeface="Times New Roman" panose="02020603050405020304" pitchFamily="18" charset="0"/>
                <a:cs typeface="Times New Roman" panose="02020603050405020304" pitchFamily="18" charset="0"/>
              </a:rPr>
              <a:t>Jak wynika z artykułu o Józefie </a:t>
            </a:r>
            <a:r>
              <a:rPr lang="pl-PL" sz="2000">
                <a:latin typeface="Times New Roman" panose="02020603050405020304" pitchFamily="18" charset="0"/>
                <a:cs typeface="Times New Roman" panose="02020603050405020304" pitchFamily="18" charset="0"/>
              </a:rPr>
              <a:t>Kwasiborskim autorstwa Henryka Krzyczkowskiego („Przegląd Pruszkowski”, 2003 r., nr 2), </a:t>
            </a:r>
            <a:r>
              <a:rPr lang="pl-PL" sz="2000" dirty="0">
                <a:latin typeface="Times New Roman" panose="02020603050405020304" pitchFamily="18" charset="0"/>
                <a:cs typeface="Times New Roman" panose="02020603050405020304" pitchFamily="18" charset="0"/>
              </a:rPr>
              <a:t>zadaniem Kwasiborskiego miała być obserwacja willi ze strychu szpitala „na Wrzesinie”. Po opuszczeniu willi przez delegatów miał on sprawdzić, czy nikt ich nie śledzi. Delegat Rządu Jankowski miał kierować się do kościoła, a Niemira do niego dołączyć, by omówić przebieg rozmów w willi. Zebrane wiadomości miał przekazać uczestnikom dalszych rozmów poprzez Kazimierza Bagińskiego.</a:t>
            </a:r>
          </a:p>
          <a:p>
            <a:pPr marL="0" indent="0">
              <a:buNone/>
            </a:pPr>
            <a:endParaRPr lang="pl-PL" sz="2000" dirty="0">
              <a:latin typeface="Times New Roman" panose="02020603050405020304" pitchFamily="18" charset="0"/>
              <a:cs typeface="Times New Roman" panose="02020603050405020304" pitchFamily="18" charset="0"/>
            </a:endParaRPr>
          </a:p>
        </p:txBody>
      </p:sp>
      <p:pic>
        <p:nvPicPr>
          <p:cNvPr id="4" name="Obraz 3">
            <a:extLst>
              <a:ext uri="{FF2B5EF4-FFF2-40B4-BE49-F238E27FC236}">
                <a16:creationId xmlns:a16="http://schemas.microsoft.com/office/drawing/2014/main" id="{D483D3DA-378B-4CC5-8E52-13A16E71087F}"/>
              </a:ext>
            </a:extLst>
          </p:cNvPr>
          <p:cNvPicPr>
            <a:picLocks noChangeAspect="1"/>
          </p:cNvPicPr>
          <p:nvPr/>
        </p:nvPicPr>
        <p:blipFill rotWithShape="1">
          <a:blip r:embed="rId2"/>
          <a:srcRect r="2" b="1443"/>
          <a:stretch/>
        </p:blipFill>
        <p:spPr>
          <a:xfrm>
            <a:off x="7199440" y="10"/>
            <a:ext cx="4992560" cy="6857990"/>
          </a:xfrm>
          <a:prstGeom prst="rect">
            <a:avLst/>
          </a:prstGeom>
          <a:effectLst/>
        </p:spPr>
      </p:pic>
    </p:spTree>
    <p:extLst>
      <p:ext uri="{BB962C8B-B14F-4D97-AF65-F5344CB8AC3E}">
        <p14:creationId xmlns:p14="http://schemas.microsoft.com/office/powerpoint/2010/main" val="222467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AD50C-985A-47D9-BD74-29445EB0F724}"/>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93DEF94B-277E-40FA-ACC3-61F1E2913C8E}"/>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Jako punkt kontaktowy miała służyć poczekalnia lekarza dr Jerzego Dębskiego w Pruszkowie (jego żona Wanda była siostrą Bagińskiego). Według ustaleń – w przypadku, gdy trzej konsultanci nie wyjdą z rozmów – następnego dnia nikt na rozmowy się nie uda lecz ukryje się, a po odczekaniu kilku dni powiadomiony zostanie Rząd w Londynie.</a:t>
            </a:r>
          </a:p>
        </p:txBody>
      </p:sp>
    </p:spTree>
    <p:extLst>
      <p:ext uri="{BB962C8B-B14F-4D97-AF65-F5344CB8AC3E}">
        <p14:creationId xmlns:p14="http://schemas.microsoft.com/office/powerpoint/2010/main" val="45088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CCA665-A06C-44A8-9E54-88E07C5F15F1}"/>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081170EF-D723-405F-908F-707E4A4ABBE9}"/>
              </a:ext>
            </a:extLst>
          </p:cNvPr>
          <p:cNvSpPr>
            <a:spLocks noGrp="1"/>
          </p:cNvSpPr>
          <p:nvPr>
            <p:ph idx="1"/>
          </p:nvPr>
        </p:nvSpPr>
        <p:spPr/>
        <p:txBody>
          <a:bodyPr/>
          <a:lstStyle/>
          <a:p>
            <a:pPr marL="0" indent="0">
              <a:buNone/>
            </a:pPr>
            <a:r>
              <a:rPr lang="pl-PL" dirty="0"/>
              <a:t>27 marca Niemira przechodził przez duży drewniany most nad torami kolejki EKD po drodze napotkał pielęgniarkę, która wracała z dyżuru. Zdenerwowana przekazała mu informację, by nie kierował się do szpitala, gdyż przebywa tam grupa sowieckich oficerów i nikogo ze szpitala nie wypuszczają. Niemira udał się  do mieszkania znajomej rodziny Sobolewskich, skąd z okna ich willi obserwował jedynie niewielki fragment ulicy </a:t>
            </a:r>
            <a:r>
              <a:rPr lang="pl-PL" dirty="0" err="1"/>
              <a:t>Pęcickiej</a:t>
            </a:r>
            <a:r>
              <a:rPr lang="pl-PL" dirty="0"/>
              <a:t>. Do zmroku obserwował, czy delegaci opuszczają windę, ale bez skutku. Następnego dnia Niemira przeraził się widząc zmierzających dwunastu pozostałych uczestników rozmów z sowietami zmierzających w kierunku willi.</a:t>
            </a:r>
          </a:p>
        </p:txBody>
      </p:sp>
    </p:spTree>
    <p:extLst>
      <p:ext uri="{BB962C8B-B14F-4D97-AF65-F5344CB8AC3E}">
        <p14:creationId xmlns:p14="http://schemas.microsoft.com/office/powerpoint/2010/main" val="304440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090B82-72FA-483B-AB47-E3DA8EF972F5}"/>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27 marca</a:t>
            </a:r>
          </a:p>
        </p:txBody>
      </p:sp>
      <p:sp>
        <p:nvSpPr>
          <p:cNvPr id="3" name="Symbol zastępczy zawartości 2">
            <a:extLst>
              <a:ext uri="{FF2B5EF4-FFF2-40B4-BE49-F238E27FC236}">
                <a16:creationId xmlns:a16="http://schemas.microsoft.com/office/drawing/2014/main" id="{117AE7B3-A218-4E96-AFB7-4F5A25043CC3}"/>
              </a:ext>
            </a:extLst>
          </p:cNvPr>
          <p:cNvSpPr>
            <a:spLocks noGrp="1"/>
          </p:cNvSpPr>
          <p:nvPr>
            <p:ph idx="1"/>
          </p:nvPr>
        </p:nvSpPr>
        <p:spPr>
          <a:xfrm>
            <a:off x="333376" y="1825625"/>
            <a:ext cx="4819650" cy="4765675"/>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Według wspomnień Kazimierza Pużaka – 27 marca odbyło się spotkanie z płk. </a:t>
            </a:r>
            <a:r>
              <a:rPr lang="pl-PL" sz="2000" dirty="0" err="1">
                <a:latin typeface="Times New Roman" panose="02020603050405020304" pitchFamily="18" charset="0"/>
                <a:cs typeface="Times New Roman" panose="02020603050405020304" pitchFamily="18" charset="0"/>
              </a:rPr>
              <a:t>Pimienowem</a:t>
            </a:r>
            <a:r>
              <a:rPr lang="pl-PL" sz="2000" dirty="0">
                <a:latin typeface="Times New Roman" panose="02020603050405020304" pitchFamily="18" charset="0"/>
                <a:cs typeface="Times New Roman" panose="02020603050405020304" pitchFamily="18" charset="0"/>
              </a:rPr>
              <a:t>. Zaproponował on posiłek. </a:t>
            </a:r>
          </a:p>
          <a:p>
            <a:pPr marL="0" indent="0">
              <a:buNone/>
            </a:pPr>
            <a:r>
              <a:rPr lang="pl-PL" sz="2000" dirty="0">
                <a:latin typeface="Times New Roman" panose="02020603050405020304" pitchFamily="18" charset="0"/>
                <a:cs typeface="Times New Roman" panose="02020603050405020304" pitchFamily="18" charset="0"/>
              </a:rPr>
              <a:t>„Była wódka, zakąska i normalny obiad, zupa z pierożkami, mięso, jakieś słodycze i owoce”. </a:t>
            </a:r>
          </a:p>
          <a:p>
            <a:pPr marL="0" indent="0">
              <a:buNone/>
            </a:pPr>
            <a:r>
              <a:rPr lang="pl-PL" sz="2000" dirty="0">
                <a:latin typeface="Times New Roman" panose="02020603050405020304" pitchFamily="18" charset="0"/>
                <a:cs typeface="Times New Roman" panose="02020603050405020304" pitchFamily="18" charset="0"/>
              </a:rPr>
              <a:t>Następnie poinformowano ich, że pojadą w inne miejsce i przewieziono ich do siedziby NKWD we Włochach, stamtąd na Pragę. Następnie Iwanow poinformował, że rozmowy będą kontynuowane w Moskwie. Wylot był nazajutrz, 28 marca ok. godz. 17 cała trójka wylądowała na lotnisku, skąd przewieziono ich do więzienia na Łubiance.</a:t>
            </a:r>
          </a:p>
        </p:txBody>
      </p:sp>
      <p:pic>
        <p:nvPicPr>
          <p:cNvPr id="4" name="Obraz 3">
            <a:extLst>
              <a:ext uri="{FF2B5EF4-FFF2-40B4-BE49-F238E27FC236}">
                <a16:creationId xmlns:a16="http://schemas.microsoft.com/office/drawing/2014/main" id="{66BB7A22-A7E7-433B-B365-CBB5AE05475F}"/>
              </a:ext>
            </a:extLst>
          </p:cNvPr>
          <p:cNvPicPr>
            <a:picLocks noChangeAspect="1"/>
          </p:cNvPicPr>
          <p:nvPr/>
        </p:nvPicPr>
        <p:blipFill>
          <a:blip r:embed="rId2">
            <a:grayscl/>
          </a:blip>
          <a:stretch>
            <a:fillRect/>
          </a:stretch>
        </p:blipFill>
        <p:spPr>
          <a:xfrm>
            <a:off x="5153026" y="1905000"/>
            <a:ext cx="6816437" cy="4260273"/>
          </a:xfrm>
          <a:prstGeom prst="rect">
            <a:avLst/>
          </a:prstGeom>
        </p:spPr>
      </p:pic>
      <p:sp>
        <p:nvSpPr>
          <p:cNvPr id="5" name="pole tekstowe 4">
            <a:extLst>
              <a:ext uri="{FF2B5EF4-FFF2-40B4-BE49-F238E27FC236}">
                <a16:creationId xmlns:a16="http://schemas.microsoft.com/office/drawing/2014/main" id="{AA6A844C-5D74-4565-B167-3724D907A7AD}"/>
              </a:ext>
            </a:extLst>
          </p:cNvPr>
          <p:cNvSpPr txBox="1"/>
          <p:nvPr/>
        </p:nvSpPr>
        <p:spPr>
          <a:xfrm>
            <a:off x="9601200" y="6210300"/>
            <a:ext cx="2924175" cy="307777"/>
          </a:xfrm>
          <a:prstGeom prst="rect">
            <a:avLst/>
          </a:prstGeom>
          <a:noFill/>
        </p:spPr>
        <p:txBody>
          <a:bodyPr wrap="square" rtlCol="0">
            <a:spAutoFit/>
          </a:bodyPr>
          <a:lstStyle/>
          <a:p>
            <a:r>
              <a:rPr lang="pl-PL" sz="1400" dirty="0"/>
              <a:t>Więzienie na Łubiance, Moskwa</a:t>
            </a:r>
          </a:p>
        </p:txBody>
      </p:sp>
    </p:spTree>
    <p:extLst>
      <p:ext uri="{BB962C8B-B14F-4D97-AF65-F5344CB8AC3E}">
        <p14:creationId xmlns:p14="http://schemas.microsoft.com/office/powerpoint/2010/main" val="427445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E3AE32-21E8-4923-9D83-6E771E304ACF}"/>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28 marca</a:t>
            </a:r>
          </a:p>
        </p:txBody>
      </p:sp>
      <p:sp>
        <p:nvSpPr>
          <p:cNvPr id="3" name="Symbol zastępczy zawartości 2">
            <a:extLst>
              <a:ext uri="{FF2B5EF4-FFF2-40B4-BE49-F238E27FC236}">
                <a16:creationId xmlns:a16="http://schemas.microsoft.com/office/drawing/2014/main" id="{9A004860-BC3E-4425-BB9D-771E3A93B75E}"/>
              </a:ext>
            </a:extLst>
          </p:cNvPr>
          <p:cNvSpPr>
            <a:spLocks noGrp="1"/>
          </p:cNvSpPr>
          <p:nvPr>
            <p:ph idx="1"/>
          </p:nvPr>
        </p:nvSpPr>
        <p:spPr/>
        <p:txBody>
          <a:bodyPr>
            <a:normAutofit lnSpcReduction="10000"/>
          </a:bodyPr>
          <a:lstStyle/>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28 marca przybyli na spotkanie pozostali przedstawiciele Polskiego Państwa Podziemnego. Podobnie jak dnia poprzedniego – przewieziono ich do siedziby NKWD we Włochach, tam spędzili noc. Stamtąd nazajutrz przetransportowani na warszawskie lotnisko. Byli przekonani, że lecą do Londynu, dopiero w trakcie lotu zorientowali się, że zmierzają w kierunku Moskwy. </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Lądowanie nie przebiegało sprawnie. Złe warunki atmosferyczne, duża śnieżyca i zamglenie, lotnisko w Moskwie nie chciało ich przyjąć. W pewnym momencie samolot zaczął gwałtownie spadać.</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Wylądowali aż 300 km od Moskwy. Przetransportowano wszystkich do więzienia na Łubiance.</a:t>
            </a:r>
          </a:p>
        </p:txBody>
      </p:sp>
    </p:spTree>
    <p:extLst>
      <p:ext uri="{BB962C8B-B14F-4D97-AF65-F5344CB8AC3E}">
        <p14:creationId xmlns:p14="http://schemas.microsoft.com/office/powerpoint/2010/main" val="384521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8FA247-0669-4BF0-8B1B-D0BED1734C80}"/>
              </a:ext>
            </a:extLst>
          </p:cNvPr>
          <p:cNvSpPr>
            <a:spLocks noGrp="1"/>
          </p:cNvSpPr>
          <p:nvPr>
            <p:ph type="title"/>
          </p:nvPr>
        </p:nvSpPr>
        <p:spPr/>
        <p:txBody>
          <a:bodyPr>
            <a:normAutofit/>
          </a:bodyPr>
          <a:lstStyle/>
          <a:p>
            <a:r>
              <a:rPr lang="pl-PL" b="1" dirty="0">
                <a:solidFill>
                  <a:schemeClr val="bg1"/>
                </a:solidFill>
                <a:latin typeface="Batang" panose="020B0503020000020004" pitchFamily="18" charset="-127"/>
                <a:ea typeface="Batang" panose="020B0503020000020004" pitchFamily="18" charset="-127"/>
              </a:rPr>
              <a:t>Kazimierz Wierzyński „Na proces moskiewski”</a:t>
            </a:r>
          </a:p>
        </p:txBody>
      </p:sp>
      <p:sp>
        <p:nvSpPr>
          <p:cNvPr id="3" name="Symbol zastępczy zawartości 2">
            <a:extLst>
              <a:ext uri="{FF2B5EF4-FFF2-40B4-BE49-F238E27FC236}">
                <a16:creationId xmlns:a16="http://schemas.microsoft.com/office/drawing/2014/main" id="{CF94C700-3980-40F1-8099-EEB336EC38A3}"/>
              </a:ext>
            </a:extLst>
          </p:cNvPr>
          <p:cNvSpPr>
            <a:spLocks noGrp="1"/>
          </p:cNvSpPr>
          <p:nvPr>
            <p:ph sz="half" idx="1"/>
          </p:nvPr>
        </p:nvSpPr>
        <p:spPr/>
        <p:txBody>
          <a:bodyPr>
            <a:normAutofit fontScale="55000" lnSpcReduction="20000"/>
          </a:bodyPr>
          <a:lstStyle/>
          <a:p>
            <a:pPr marL="0" indent="0">
              <a:buNone/>
            </a:pPr>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Oskar­żaj­cie nas wszyst­kich, nie tyl­ko szes­na­stu,</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Sądź­cie po­le­głych w gro­bie, to też wi­no­waj­cy,</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Sądź­cie szkie­let, co z woj­ny po­zo­stał się mia­stu,</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Gdy wy­ście jesz­cze z </a:t>
            </a:r>
            <a:r>
              <a:rPr lang="pl-PL" dirty="0" err="1">
                <a:solidFill>
                  <a:schemeClr val="bg1"/>
                </a:solidFill>
                <a:latin typeface="Times New Roman" panose="02020603050405020304" pitchFamily="18" charset="0"/>
                <a:ea typeface="Batang" panose="02030600000101010101" pitchFamily="18" charset="-127"/>
                <a:cs typeface="Times New Roman" panose="02020603050405020304" pitchFamily="18" charset="0"/>
              </a:rPr>
              <a:t>dja­błem</a:t>
            </a: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 ku­ma­li się, zdraj­cy.</a:t>
            </a:r>
          </a:p>
          <a:p>
            <a:pPr marL="0" indent="0">
              <a:buNone/>
            </a:pPr>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Oskarż­cie tak­że wol­ność, nie­zna­ne wam sło­wo,</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Ten od­wiecz­ny za­bo­bon, co za­wsze nas dzie­li,</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Cały kraj pol­ski weź­cie, za­mknij­cie go w celi</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I wpro­wadź­cie pod szty­kiem na salę są­do­wą.</a:t>
            </a:r>
          </a:p>
          <a:p>
            <a:pPr marL="0" indent="0">
              <a:buNone/>
            </a:pPr>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I choć wy­rok spi­sze­cie w ciem­ni­cach swych na dnie</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By w </a:t>
            </a:r>
            <a:r>
              <a:rPr lang="pl-PL" dirty="0" err="1">
                <a:solidFill>
                  <a:schemeClr val="bg1"/>
                </a:solidFill>
                <a:latin typeface="Times New Roman" panose="02020603050405020304" pitchFamily="18" charset="0"/>
                <a:ea typeface="Batang" panose="02030600000101010101" pitchFamily="18" charset="-127"/>
                <a:cs typeface="Times New Roman" panose="02020603050405020304" pitchFamily="18" charset="0"/>
              </a:rPr>
              <a:t>krem­liń­skiej</a:t>
            </a: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 go po­tem ujaw­nić asy­ście,</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Jesz­cze ten, kto jest wol­ny, bez tru­du od­gad­nie,</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Że zbrod­nia­rzem w tej sali nie my, ale wy­ście.</a:t>
            </a:r>
          </a:p>
          <a:p>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p:txBody>
      </p:sp>
      <p:sp>
        <p:nvSpPr>
          <p:cNvPr id="4" name="Symbol zastępczy zawartości 3">
            <a:extLst>
              <a:ext uri="{FF2B5EF4-FFF2-40B4-BE49-F238E27FC236}">
                <a16:creationId xmlns:a16="http://schemas.microsoft.com/office/drawing/2014/main" id="{2BCCBDDF-9C78-4B42-89C8-5F24A3E3F7D0}"/>
              </a:ext>
            </a:extLst>
          </p:cNvPr>
          <p:cNvSpPr>
            <a:spLocks noGrp="1"/>
          </p:cNvSpPr>
          <p:nvPr>
            <p:ph sz="half" idx="2"/>
          </p:nvPr>
        </p:nvSpPr>
        <p:spPr/>
        <p:txBody>
          <a:bodyPr>
            <a:normAutofit fontScale="55000" lnSpcReduction="20000"/>
          </a:bodyPr>
          <a:lstStyle/>
          <a:p>
            <a:pPr marL="0" indent="0">
              <a:buNone/>
            </a:pPr>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My przyj­mie­my wasz wer­dykt. Nie zdo­ła was za­wieść</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Pol­ska pa­mięć i dłu­gie po­ko­leń wspo­mnie­nia,</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Bo co­kol­wiek się sta­nie, jak świat się po­zmie­nia,</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Nie­zmien­na wa­sza prze­moc i gwałt i nie­na­wiść.</a:t>
            </a:r>
          </a:p>
          <a:p>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Lecz kto wol­ny, a my­śli, że z oczu od­pę­dzi</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Upio­ra wa­szych ja­skiń, ba­gien­ny wasz opar,</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Błą­dzi, bo mo­skiew­skie­go świat uląkł się sę­dzi,</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Wol­nych w wal­ce opu­ścił, cie­mięż­cę ich po­parł.</a:t>
            </a:r>
          </a:p>
          <a:p>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I osą­dził się hań­bą i ska­zał na sie­bie,</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Ucie­kł­szy od ro­zu­mu, sza­leń­czy try­bu­nał,</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I z </a:t>
            </a:r>
            <a:r>
              <a:rPr lang="pl-PL" dirty="0" err="1">
                <a:solidFill>
                  <a:schemeClr val="bg1"/>
                </a:solidFill>
                <a:latin typeface="Times New Roman" panose="02020603050405020304" pitchFamily="18" charset="0"/>
                <a:ea typeface="Batang" panose="02030600000101010101" pitchFamily="18" charset="-127"/>
                <a:cs typeface="Times New Roman" panose="02020603050405020304" pitchFamily="18" charset="0"/>
              </a:rPr>
              <a:t>dja­błem</a:t>
            </a: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 się na pol­skich mo­gi­łach po­ku­mał</a:t>
            </a:r>
          </a:p>
          <a:p>
            <a:pPr marL="0" indent="0">
              <a:buNone/>
            </a:pPr>
            <a:r>
              <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rPr>
              <a:t>I po­tę­pio­ny bę­dzie na zie­mi i nie­bie. </a:t>
            </a:r>
          </a:p>
          <a:p>
            <a:endParaRPr lang="pl-PL" dirty="0">
              <a:solidFill>
                <a:schemeClr val="bg1"/>
              </a:solidFill>
              <a:latin typeface="Times New Roman" panose="02020603050405020304" pitchFamily="18" charset="0"/>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703696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1E2C34-A98F-400A-B616-3908655C3E42}"/>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cs typeface="Times New Roman" panose="02020603050405020304" pitchFamily="18" charset="0"/>
              </a:rPr>
              <a:t>„Śledztwo”</a:t>
            </a:r>
          </a:p>
        </p:txBody>
      </p:sp>
      <p:sp>
        <p:nvSpPr>
          <p:cNvPr id="3" name="Symbol zastępczy zawartości 2">
            <a:extLst>
              <a:ext uri="{FF2B5EF4-FFF2-40B4-BE49-F238E27FC236}">
                <a16:creationId xmlns:a16="http://schemas.microsoft.com/office/drawing/2014/main" id="{4B1562AF-420B-491B-A1A0-03F5651FF3B6}"/>
              </a:ext>
            </a:extLst>
          </p:cNvPr>
          <p:cNvSpPr>
            <a:spLocks noGrp="1"/>
          </p:cNvSpPr>
          <p:nvPr>
            <p:ph idx="1"/>
          </p:nvPr>
        </p:nvSpPr>
        <p:spPr/>
        <p:txBody>
          <a:bodyPr>
            <a:normAutofit fontScale="92500" lnSpcReduction="10000"/>
          </a:bodyPr>
          <a:lstStyle/>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Śledztwo trwało blisko 3 miesiące.</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Pomimo, że pojmanym gwarantowano bezpieczeństwo, obietnica nie została dotrzymana.</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Od momentu przybycia do więzienia, do chwili procesu, wszyscy byli przetrzymywani w osobnych celach. Miało to służyć nie dopuszczeniu do ustalenia przez nich wersji składanych zeznań.</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Izolacja była częstym zabiegiem stosowanym przez NKWD w śledztwach o charakterze politycznym.</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Miało to wprowadzić w zeznaniach rozbieżności, które później można wykorzystać.</a:t>
            </a:r>
          </a:p>
          <a:p>
            <a:pPr marL="0" indent="0">
              <a:buNone/>
            </a:pPr>
            <a:r>
              <a:rPr lang="pl-PL" dirty="0">
                <a:latin typeface="Times New Roman" panose="02020603050405020304" pitchFamily="18" charset="0"/>
                <a:ea typeface="Batang" panose="02030600000101010101" pitchFamily="18" charset="-127"/>
                <a:cs typeface="Times New Roman" panose="02020603050405020304" pitchFamily="18" charset="0"/>
              </a:rPr>
              <a:t>Przesłuchania niejednokrotnie bywały całonocne, bardzo wyczerpujące.</a:t>
            </a:r>
          </a:p>
        </p:txBody>
      </p:sp>
    </p:spTree>
    <p:extLst>
      <p:ext uri="{BB962C8B-B14F-4D97-AF65-F5344CB8AC3E}">
        <p14:creationId xmlns:p14="http://schemas.microsoft.com/office/powerpoint/2010/main" val="276680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a:extLst>
              <a:ext uri="{FF2B5EF4-FFF2-40B4-BE49-F238E27FC236}">
                <a16:creationId xmlns:a16="http://schemas.microsoft.com/office/drawing/2014/main" id="{F1584B3A-9366-4018-A525-432E2E358776}"/>
              </a:ext>
            </a:extLst>
          </p:cNvPr>
          <p:cNvSpPr>
            <a:spLocks noGrp="1"/>
          </p:cNvSpPr>
          <p:nvPr>
            <p:ph idx="1"/>
          </p:nvPr>
        </p:nvSpPr>
        <p:spPr>
          <a:xfrm>
            <a:off x="1000124" y="1009650"/>
            <a:ext cx="10353675" cy="5167313"/>
          </a:xfrm>
        </p:spPr>
        <p:txBody>
          <a:bodyPr/>
          <a:lstStyle/>
          <a:p>
            <a:pPr marL="0" indent="0">
              <a:buNone/>
            </a:pPr>
            <a:r>
              <a:rPr lang="pl-PL" dirty="0">
                <a:latin typeface="Times New Roman" panose="02020603050405020304" pitchFamily="18" charset="0"/>
                <a:cs typeface="Times New Roman" panose="02020603050405020304" pitchFamily="18" charset="0"/>
              </a:rPr>
              <a:t>Już w 24 godziny po przyjeździe rozpoczęły się przesłuchania, prowadził je </a:t>
            </a:r>
            <a:r>
              <a:rPr lang="pl-PL" dirty="0" err="1">
                <a:latin typeface="Times New Roman" panose="02020603050405020304" pitchFamily="18" charset="0"/>
                <a:cs typeface="Times New Roman" panose="02020603050405020304" pitchFamily="18" charset="0"/>
              </a:rPr>
              <a:t>Sorokin</a:t>
            </a:r>
            <a:r>
              <a:rPr lang="pl-PL" dirty="0">
                <a:latin typeface="Times New Roman" panose="02020603050405020304" pitchFamily="18" charset="0"/>
                <a:cs typeface="Times New Roman" panose="02020603050405020304" pitchFamily="18" charset="0"/>
              </a:rPr>
              <a:t>.</a:t>
            </a:r>
          </a:p>
          <a:p>
            <a:pPr marL="0" indent="0">
              <a:buNone/>
            </a:pPr>
            <a:r>
              <a:rPr lang="pl-PL" dirty="0">
                <a:latin typeface="Times New Roman" panose="02020603050405020304" pitchFamily="18" charset="0"/>
                <a:cs typeface="Times New Roman" panose="02020603050405020304" pitchFamily="18" charset="0"/>
              </a:rPr>
              <a:t>Starano się, żeby każdego z pojmanych przesłuchiwał inny śledczy, tak, by mógł się skupić na danym przypadku.</a:t>
            </a:r>
          </a:p>
          <a:p>
            <a:pPr marL="0" indent="0">
              <a:buNone/>
            </a:pPr>
            <a:r>
              <a:rPr lang="pl-PL" dirty="0">
                <a:latin typeface="Times New Roman" panose="02020603050405020304" pitchFamily="18" charset="0"/>
                <a:cs typeface="Times New Roman" panose="02020603050405020304" pitchFamily="18" charset="0"/>
              </a:rPr>
              <a:t>Według wspomnień uwięzionych na początku śledztwa oficerowie byli dosyć uprzejmi. Gdy tematy dosięgły organizacji „NIE” (Niepodległość) i jej celów – atmosfera i stosunek śledczych znacznie się pogorszyły.</a:t>
            </a:r>
          </a:p>
          <a:p>
            <a:pPr marL="0" indent="0">
              <a:buNone/>
            </a:pPr>
            <a:r>
              <a:rPr lang="pl-PL" dirty="0">
                <a:latin typeface="Times New Roman" panose="02020603050405020304" pitchFamily="18" charset="0"/>
                <a:cs typeface="Times New Roman" panose="02020603050405020304" pitchFamily="18" charset="0"/>
              </a:rPr>
              <a:t>Od uwięzionych próbowano wymusić samooskarżające zeznania, które można uznać za działalność wrogą ZSRR i współpracę z Niemcami.</a:t>
            </a:r>
          </a:p>
        </p:txBody>
      </p:sp>
    </p:spTree>
    <p:extLst>
      <p:ext uri="{BB962C8B-B14F-4D97-AF65-F5344CB8AC3E}">
        <p14:creationId xmlns:p14="http://schemas.microsoft.com/office/powerpoint/2010/main" val="833811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96142AB-4DE0-4430-9AC6-8BE36B23A052}"/>
              </a:ext>
            </a:extLst>
          </p:cNvPr>
          <p:cNvSpPr>
            <a:spLocks noGrp="1"/>
          </p:cNvSpPr>
          <p:nvPr>
            <p:ph idx="1"/>
          </p:nvPr>
        </p:nvSpPr>
        <p:spPr>
          <a:xfrm>
            <a:off x="838200" y="1104900"/>
            <a:ext cx="10515600" cy="5072063"/>
          </a:xfrm>
        </p:spPr>
        <p:txBody>
          <a:bodyPr/>
          <a:lstStyle/>
          <a:p>
            <a:pPr marL="0" indent="0">
              <a:buNone/>
            </a:pPr>
            <a:r>
              <a:rPr lang="pl-PL">
                <a:latin typeface="Times New Roman" panose="02020603050405020304" pitchFamily="18" charset="0"/>
                <a:cs typeface="Times New Roman" panose="02020603050405020304" pitchFamily="18" charset="0"/>
              </a:rPr>
              <a:t>Znaczną uwagę poświęcono Okulickiemu, miał on być pierwszoplanową postacią „Procesu”.</a:t>
            </a:r>
          </a:p>
          <a:p>
            <a:pPr marL="0" indent="0">
              <a:buNone/>
            </a:pPr>
            <a:r>
              <a:rPr lang="pl-PL">
                <a:latin typeface="Times New Roman" panose="02020603050405020304" pitchFamily="18" charset="0"/>
                <a:cs typeface="Times New Roman" panose="02020603050405020304" pitchFamily="18" charset="0"/>
              </a:rPr>
              <a:t>Przesłuchania trwały do pierwszych dni czerwca.</a:t>
            </a:r>
          </a:p>
          <a:p>
            <a:pPr marL="0" indent="0">
              <a:buNone/>
            </a:pPr>
            <a:r>
              <a:rPr lang="pl-PL">
                <a:latin typeface="Times New Roman" panose="02020603050405020304" pitchFamily="18" charset="0"/>
                <a:cs typeface="Times New Roman" panose="02020603050405020304" pitchFamily="18" charset="0"/>
              </a:rPr>
              <a:t>Dowody były preparowane.</a:t>
            </a:r>
          </a:p>
          <a:p>
            <a:pPr marL="0" indent="0">
              <a:buNone/>
            </a:pPr>
            <a:r>
              <a:rPr lang="pl-PL">
                <a:latin typeface="Times New Roman" panose="02020603050405020304" pitchFamily="18" charset="0"/>
                <a:cs typeface="Times New Roman" panose="02020603050405020304" pitchFamily="18" charset="0"/>
              </a:rPr>
              <a:t>Dopiero kilka dni przed procesem pojmani otrzymali akty oskarżenia.</a:t>
            </a:r>
          </a:p>
          <a:p>
            <a:pPr marL="0" indent="0">
              <a:buNone/>
            </a:pPr>
            <a:r>
              <a:rPr lang="pl-PL">
                <a:latin typeface="Times New Roman" panose="02020603050405020304" pitchFamily="18" charset="0"/>
                <a:cs typeface="Times New Roman" panose="02020603050405020304" pitchFamily="18" charset="0"/>
              </a:rPr>
              <a:t>Adam Bień wspominał, że tuż przed procesem dawało się wyczuć, że odbędzie się on niebawem. Między innymi polepszyły się racje żywnościowe, warunki higieniczne, więźniowie mogli się porządnie umyć, dostali świeżą bieliznę, otrzymali czyste ubrania.</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66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E147F7-A42C-4FA3-8788-6C26D2CAB5B9}"/>
              </a:ext>
            </a:extLst>
          </p:cNvPr>
          <p:cNvSpPr>
            <a:spLocks noGrp="1"/>
          </p:cNvSpPr>
          <p:nvPr>
            <p:ph type="title"/>
          </p:nvPr>
        </p:nvSpPr>
        <p:spPr>
          <a:xfrm>
            <a:off x="4362951" y="112746"/>
            <a:ext cx="2826327" cy="877454"/>
          </a:xfrm>
        </p:spPr>
        <p:txBody>
          <a:bodyPr>
            <a:normAutofit/>
          </a:bodyPr>
          <a:lstStyle/>
          <a:p>
            <a:r>
              <a:rPr lang="pl-PL" b="1" dirty="0">
                <a:latin typeface="Batang" panose="02030600000101010101" pitchFamily="18" charset="-127"/>
                <a:ea typeface="Batang" panose="02030600000101010101" pitchFamily="18" charset="-127"/>
              </a:rPr>
              <a:t>Szesnastu</a:t>
            </a:r>
          </a:p>
        </p:txBody>
      </p:sp>
      <p:pic>
        <p:nvPicPr>
          <p:cNvPr id="5" name="Obraz 4">
            <a:extLst>
              <a:ext uri="{FF2B5EF4-FFF2-40B4-BE49-F238E27FC236}">
                <a16:creationId xmlns:a16="http://schemas.microsoft.com/office/drawing/2014/main" id="{A40B1180-EFBA-448A-B1F8-299846B810BC}"/>
              </a:ext>
            </a:extLst>
          </p:cNvPr>
          <p:cNvPicPr>
            <a:picLocks noChangeAspect="1"/>
          </p:cNvPicPr>
          <p:nvPr/>
        </p:nvPicPr>
        <p:blipFill>
          <a:blip r:embed="rId2"/>
          <a:stretch>
            <a:fillRect/>
          </a:stretch>
        </p:blipFill>
        <p:spPr>
          <a:xfrm>
            <a:off x="5902833" y="3101177"/>
            <a:ext cx="1762125" cy="1762125"/>
          </a:xfrm>
          <a:prstGeom prst="rect">
            <a:avLst/>
          </a:prstGeom>
        </p:spPr>
      </p:pic>
      <p:pic>
        <p:nvPicPr>
          <p:cNvPr id="6" name="Obraz 5">
            <a:extLst>
              <a:ext uri="{FF2B5EF4-FFF2-40B4-BE49-F238E27FC236}">
                <a16:creationId xmlns:a16="http://schemas.microsoft.com/office/drawing/2014/main" id="{CCFB0943-4901-4DB7-AF3A-8657F56E6FFD}"/>
              </a:ext>
            </a:extLst>
          </p:cNvPr>
          <p:cNvPicPr>
            <a:picLocks noChangeAspect="1"/>
          </p:cNvPicPr>
          <p:nvPr/>
        </p:nvPicPr>
        <p:blipFill>
          <a:blip r:embed="rId3"/>
          <a:stretch>
            <a:fillRect/>
          </a:stretch>
        </p:blipFill>
        <p:spPr>
          <a:xfrm>
            <a:off x="1118819" y="5111181"/>
            <a:ext cx="1762125" cy="1762125"/>
          </a:xfrm>
          <a:prstGeom prst="rect">
            <a:avLst/>
          </a:prstGeom>
        </p:spPr>
      </p:pic>
      <p:pic>
        <p:nvPicPr>
          <p:cNvPr id="7" name="Obraz 6">
            <a:extLst>
              <a:ext uri="{FF2B5EF4-FFF2-40B4-BE49-F238E27FC236}">
                <a16:creationId xmlns:a16="http://schemas.microsoft.com/office/drawing/2014/main" id="{3362AAC5-0A97-4CF4-998F-6E4582A1212A}"/>
              </a:ext>
            </a:extLst>
          </p:cNvPr>
          <p:cNvPicPr>
            <a:picLocks noChangeAspect="1"/>
          </p:cNvPicPr>
          <p:nvPr/>
        </p:nvPicPr>
        <p:blipFill>
          <a:blip r:embed="rId4"/>
          <a:stretch>
            <a:fillRect/>
          </a:stretch>
        </p:blipFill>
        <p:spPr>
          <a:xfrm>
            <a:off x="3150784" y="5111181"/>
            <a:ext cx="1762125" cy="1762125"/>
          </a:xfrm>
          <a:prstGeom prst="rect">
            <a:avLst/>
          </a:prstGeom>
        </p:spPr>
      </p:pic>
      <p:pic>
        <p:nvPicPr>
          <p:cNvPr id="8" name="Obraz 7">
            <a:extLst>
              <a:ext uri="{FF2B5EF4-FFF2-40B4-BE49-F238E27FC236}">
                <a16:creationId xmlns:a16="http://schemas.microsoft.com/office/drawing/2014/main" id="{5D99FF35-F080-42A1-8989-E43C63C6BCF6}"/>
              </a:ext>
            </a:extLst>
          </p:cNvPr>
          <p:cNvPicPr>
            <a:picLocks noChangeAspect="1"/>
          </p:cNvPicPr>
          <p:nvPr/>
        </p:nvPicPr>
        <p:blipFill>
          <a:blip r:embed="rId5"/>
          <a:stretch>
            <a:fillRect/>
          </a:stretch>
        </p:blipFill>
        <p:spPr>
          <a:xfrm>
            <a:off x="6398030" y="5095870"/>
            <a:ext cx="1762125" cy="1762125"/>
          </a:xfrm>
          <a:prstGeom prst="rect">
            <a:avLst/>
          </a:prstGeom>
        </p:spPr>
      </p:pic>
      <p:pic>
        <p:nvPicPr>
          <p:cNvPr id="9" name="Obraz 8">
            <a:extLst>
              <a:ext uri="{FF2B5EF4-FFF2-40B4-BE49-F238E27FC236}">
                <a16:creationId xmlns:a16="http://schemas.microsoft.com/office/drawing/2014/main" id="{AC1052AE-68FE-4792-B284-355508C1F935}"/>
              </a:ext>
            </a:extLst>
          </p:cNvPr>
          <p:cNvPicPr>
            <a:picLocks noChangeAspect="1"/>
          </p:cNvPicPr>
          <p:nvPr/>
        </p:nvPicPr>
        <p:blipFill>
          <a:blip r:embed="rId6"/>
          <a:stretch>
            <a:fillRect/>
          </a:stretch>
        </p:blipFill>
        <p:spPr>
          <a:xfrm>
            <a:off x="7789351" y="1106484"/>
            <a:ext cx="1762125" cy="1762125"/>
          </a:xfrm>
          <a:prstGeom prst="rect">
            <a:avLst/>
          </a:prstGeom>
        </p:spPr>
      </p:pic>
      <p:pic>
        <p:nvPicPr>
          <p:cNvPr id="12" name="Obraz 11">
            <a:extLst>
              <a:ext uri="{FF2B5EF4-FFF2-40B4-BE49-F238E27FC236}">
                <a16:creationId xmlns:a16="http://schemas.microsoft.com/office/drawing/2014/main" id="{052807CF-9977-4023-A7B4-1D50DE45DF98}"/>
              </a:ext>
            </a:extLst>
          </p:cNvPr>
          <p:cNvPicPr>
            <a:picLocks noChangeAspect="1"/>
          </p:cNvPicPr>
          <p:nvPr/>
        </p:nvPicPr>
        <p:blipFill>
          <a:blip r:embed="rId7"/>
          <a:stretch>
            <a:fillRect/>
          </a:stretch>
        </p:blipFill>
        <p:spPr>
          <a:xfrm>
            <a:off x="7805062" y="3108327"/>
            <a:ext cx="1762125" cy="1762125"/>
          </a:xfrm>
          <a:prstGeom prst="rect">
            <a:avLst/>
          </a:prstGeom>
        </p:spPr>
      </p:pic>
      <p:pic>
        <p:nvPicPr>
          <p:cNvPr id="13" name="Obraz 12">
            <a:extLst>
              <a:ext uri="{FF2B5EF4-FFF2-40B4-BE49-F238E27FC236}">
                <a16:creationId xmlns:a16="http://schemas.microsoft.com/office/drawing/2014/main" id="{09189D46-F381-49F0-B900-C05998E75F48}"/>
              </a:ext>
            </a:extLst>
          </p:cNvPr>
          <p:cNvPicPr>
            <a:picLocks noChangeAspect="1"/>
          </p:cNvPicPr>
          <p:nvPr/>
        </p:nvPicPr>
        <p:blipFill>
          <a:blip r:embed="rId8"/>
          <a:stretch>
            <a:fillRect/>
          </a:stretch>
        </p:blipFill>
        <p:spPr>
          <a:xfrm>
            <a:off x="8429995" y="5111181"/>
            <a:ext cx="1762125" cy="1762125"/>
          </a:xfrm>
          <a:prstGeom prst="rect">
            <a:avLst/>
          </a:prstGeom>
        </p:spPr>
      </p:pic>
      <p:pic>
        <p:nvPicPr>
          <p:cNvPr id="14" name="Obraz 13">
            <a:extLst>
              <a:ext uri="{FF2B5EF4-FFF2-40B4-BE49-F238E27FC236}">
                <a16:creationId xmlns:a16="http://schemas.microsoft.com/office/drawing/2014/main" id="{26FE5999-2F63-4432-8C73-A2DD5F77A8BD}"/>
              </a:ext>
            </a:extLst>
          </p:cNvPr>
          <p:cNvPicPr>
            <a:picLocks noChangeAspect="1"/>
          </p:cNvPicPr>
          <p:nvPr/>
        </p:nvPicPr>
        <p:blipFill>
          <a:blip r:embed="rId9"/>
          <a:stretch>
            <a:fillRect/>
          </a:stretch>
        </p:blipFill>
        <p:spPr>
          <a:xfrm>
            <a:off x="5894670" y="1106484"/>
            <a:ext cx="1762125" cy="1762125"/>
          </a:xfrm>
          <a:prstGeom prst="rect">
            <a:avLst/>
          </a:prstGeom>
        </p:spPr>
      </p:pic>
      <p:pic>
        <p:nvPicPr>
          <p:cNvPr id="15" name="Obraz 14">
            <a:extLst>
              <a:ext uri="{FF2B5EF4-FFF2-40B4-BE49-F238E27FC236}">
                <a16:creationId xmlns:a16="http://schemas.microsoft.com/office/drawing/2014/main" id="{04A1D067-71B8-40BE-BB3A-6092B4250E26}"/>
              </a:ext>
            </a:extLst>
          </p:cNvPr>
          <p:cNvPicPr>
            <a:picLocks noChangeAspect="1"/>
          </p:cNvPicPr>
          <p:nvPr/>
        </p:nvPicPr>
        <p:blipFill>
          <a:blip r:embed="rId10"/>
          <a:stretch>
            <a:fillRect/>
          </a:stretch>
        </p:blipFill>
        <p:spPr>
          <a:xfrm>
            <a:off x="4031847" y="3101178"/>
            <a:ext cx="1762125" cy="1762125"/>
          </a:xfrm>
          <a:prstGeom prst="rect">
            <a:avLst/>
          </a:prstGeom>
        </p:spPr>
      </p:pic>
      <p:pic>
        <p:nvPicPr>
          <p:cNvPr id="16" name="Obraz 15">
            <a:extLst>
              <a:ext uri="{FF2B5EF4-FFF2-40B4-BE49-F238E27FC236}">
                <a16:creationId xmlns:a16="http://schemas.microsoft.com/office/drawing/2014/main" id="{4E4E2C76-9A6B-4999-AB2D-7C619E1A9FE3}"/>
              </a:ext>
            </a:extLst>
          </p:cNvPr>
          <p:cNvPicPr>
            <a:picLocks noChangeAspect="1"/>
          </p:cNvPicPr>
          <p:nvPr/>
        </p:nvPicPr>
        <p:blipFill>
          <a:blip r:embed="rId11"/>
          <a:stretch>
            <a:fillRect/>
          </a:stretch>
        </p:blipFill>
        <p:spPr>
          <a:xfrm>
            <a:off x="4013990" y="1106484"/>
            <a:ext cx="1762125" cy="1762125"/>
          </a:xfrm>
          <a:prstGeom prst="rect">
            <a:avLst/>
          </a:prstGeom>
        </p:spPr>
      </p:pic>
      <p:pic>
        <p:nvPicPr>
          <p:cNvPr id="17" name="Obraz 16">
            <a:extLst>
              <a:ext uri="{FF2B5EF4-FFF2-40B4-BE49-F238E27FC236}">
                <a16:creationId xmlns:a16="http://schemas.microsoft.com/office/drawing/2014/main" id="{FA3FA389-3D0C-4116-90F6-6C0C4927F047}"/>
              </a:ext>
            </a:extLst>
          </p:cNvPr>
          <p:cNvPicPr>
            <a:picLocks noChangeAspect="1"/>
          </p:cNvPicPr>
          <p:nvPr/>
        </p:nvPicPr>
        <p:blipFill>
          <a:blip r:embed="rId12"/>
          <a:stretch>
            <a:fillRect/>
          </a:stretch>
        </p:blipFill>
        <p:spPr>
          <a:xfrm>
            <a:off x="2126309" y="3108328"/>
            <a:ext cx="1762125" cy="1762125"/>
          </a:xfrm>
          <a:prstGeom prst="rect">
            <a:avLst/>
          </a:prstGeom>
        </p:spPr>
      </p:pic>
      <p:pic>
        <p:nvPicPr>
          <p:cNvPr id="18" name="Obraz 17">
            <a:extLst>
              <a:ext uri="{FF2B5EF4-FFF2-40B4-BE49-F238E27FC236}">
                <a16:creationId xmlns:a16="http://schemas.microsoft.com/office/drawing/2014/main" id="{5B474925-D03F-43AB-BB9E-35C318E209E1}"/>
              </a:ext>
            </a:extLst>
          </p:cNvPr>
          <p:cNvPicPr>
            <a:picLocks noChangeAspect="1"/>
          </p:cNvPicPr>
          <p:nvPr/>
        </p:nvPicPr>
        <p:blipFill>
          <a:blip r:embed="rId13"/>
          <a:stretch>
            <a:fillRect/>
          </a:stretch>
        </p:blipFill>
        <p:spPr>
          <a:xfrm>
            <a:off x="2126309" y="1106485"/>
            <a:ext cx="1762125" cy="1762125"/>
          </a:xfrm>
          <a:prstGeom prst="rect">
            <a:avLst/>
          </a:prstGeom>
        </p:spPr>
      </p:pic>
      <p:pic>
        <p:nvPicPr>
          <p:cNvPr id="19" name="Obraz 18">
            <a:extLst>
              <a:ext uri="{FF2B5EF4-FFF2-40B4-BE49-F238E27FC236}">
                <a16:creationId xmlns:a16="http://schemas.microsoft.com/office/drawing/2014/main" id="{0B61ADE7-0826-4864-A653-C5ED2C6BEED7}"/>
              </a:ext>
            </a:extLst>
          </p:cNvPr>
          <p:cNvPicPr>
            <a:picLocks noChangeAspect="1"/>
          </p:cNvPicPr>
          <p:nvPr/>
        </p:nvPicPr>
        <p:blipFill>
          <a:blip r:embed="rId14"/>
          <a:stretch>
            <a:fillRect/>
          </a:stretch>
        </p:blipFill>
        <p:spPr>
          <a:xfrm>
            <a:off x="237757" y="3101179"/>
            <a:ext cx="1762125" cy="1762125"/>
          </a:xfrm>
          <a:prstGeom prst="rect">
            <a:avLst/>
          </a:prstGeom>
        </p:spPr>
      </p:pic>
      <p:pic>
        <p:nvPicPr>
          <p:cNvPr id="20" name="Obraz 19">
            <a:extLst>
              <a:ext uri="{FF2B5EF4-FFF2-40B4-BE49-F238E27FC236}">
                <a16:creationId xmlns:a16="http://schemas.microsoft.com/office/drawing/2014/main" id="{5A8EEB4F-7E19-4DB4-852D-ABD7CC885C97}"/>
              </a:ext>
            </a:extLst>
          </p:cNvPr>
          <p:cNvPicPr>
            <a:picLocks noChangeAspect="1"/>
          </p:cNvPicPr>
          <p:nvPr/>
        </p:nvPicPr>
        <p:blipFill>
          <a:blip r:embed="rId15"/>
          <a:stretch>
            <a:fillRect/>
          </a:stretch>
        </p:blipFill>
        <p:spPr>
          <a:xfrm>
            <a:off x="238629" y="1106485"/>
            <a:ext cx="1762125" cy="1762125"/>
          </a:xfrm>
          <a:prstGeom prst="rect">
            <a:avLst/>
          </a:prstGeom>
        </p:spPr>
      </p:pic>
      <p:pic>
        <p:nvPicPr>
          <p:cNvPr id="21" name="Obraz 20">
            <a:extLst>
              <a:ext uri="{FF2B5EF4-FFF2-40B4-BE49-F238E27FC236}">
                <a16:creationId xmlns:a16="http://schemas.microsoft.com/office/drawing/2014/main" id="{02EE3D4E-A219-45C2-8540-E4F976C082BA}"/>
              </a:ext>
            </a:extLst>
          </p:cNvPr>
          <p:cNvPicPr>
            <a:picLocks noChangeAspect="1"/>
          </p:cNvPicPr>
          <p:nvPr/>
        </p:nvPicPr>
        <p:blipFill>
          <a:blip r:embed="rId16"/>
          <a:stretch>
            <a:fillRect/>
          </a:stretch>
        </p:blipFill>
        <p:spPr>
          <a:xfrm>
            <a:off x="9707291" y="3108327"/>
            <a:ext cx="1762125" cy="1762125"/>
          </a:xfrm>
          <a:prstGeom prst="rect">
            <a:avLst/>
          </a:prstGeom>
        </p:spPr>
      </p:pic>
      <p:pic>
        <p:nvPicPr>
          <p:cNvPr id="22" name="Obraz 21">
            <a:extLst>
              <a:ext uri="{FF2B5EF4-FFF2-40B4-BE49-F238E27FC236}">
                <a16:creationId xmlns:a16="http://schemas.microsoft.com/office/drawing/2014/main" id="{ED5B4247-0305-46A4-A7B5-C0A45E825B89}"/>
              </a:ext>
            </a:extLst>
          </p:cNvPr>
          <p:cNvPicPr>
            <a:picLocks noChangeAspect="1"/>
          </p:cNvPicPr>
          <p:nvPr/>
        </p:nvPicPr>
        <p:blipFill>
          <a:blip r:embed="rId17"/>
          <a:stretch>
            <a:fillRect/>
          </a:stretch>
        </p:blipFill>
        <p:spPr>
          <a:xfrm>
            <a:off x="9709287" y="1106484"/>
            <a:ext cx="1762125" cy="1762125"/>
          </a:xfrm>
          <a:prstGeom prst="rect">
            <a:avLst/>
          </a:prstGeom>
        </p:spPr>
      </p:pic>
    </p:spTree>
    <p:extLst>
      <p:ext uri="{BB962C8B-B14F-4D97-AF65-F5344CB8AC3E}">
        <p14:creationId xmlns:p14="http://schemas.microsoft.com/office/powerpoint/2010/main" val="2454855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D31F0D-5047-4B7A-A19C-98D4126DA477}"/>
              </a:ext>
            </a:extLst>
          </p:cNvPr>
          <p:cNvSpPr>
            <a:spLocks noGrp="1"/>
          </p:cNvSpPr>
          <p:nvPr>
            <p:ph type="title"/>
          </p:nvPr>
        </p:nvSpPr>
        <p:spPr>
          <a:xfrm>
            <a:off x="5069940" y="365124"/>
            <a:ext cx="6172200" cy="1828800"/>
          </a:xfrm>
        </p:spPr>
        <p:txBody>
          <a:bodyPr>
            <a:normAutofit/>
          </a:bodyPr>
          <a:lstStyle/>
          <a:p>
            <a:r>
              <a:rPr lang="pl-PL" b="1" dirty="0">
                <a:latin typeface="Batang" panose="02030600000101010101" pitchFamily="18" charset="-127"/>
                <a:ea typeface="Batang" panose="02030600000101010101" pitchFamily="18" charset="-127"/>
              </a:rPr>
              <a:t>Kazimierz Bagiński</a:t>
            </a:r>
          </a:p>
        </p:txBody>
      </p:sp>
      <p:pic>
        <p:nvPicPr>
          <p:cNvPr id="5" name="Obraz 4">
            <a:extLst>
              <a:ext uri="{FF2B5EF4-FFF2-40B4-BE49-F238E27FC236}">
                <a16:creationId xmlns:a16="http://schemas.microsoft.com/office/drawing/2014/main" id="{C14CE258-894A-4E7E-AB8D-E3551D2E4B78}"/>
              </a:ext>
            </a:extLst>
          </p:cNvPr>
          <p:cNvPicPr>
            <a:picLocks noChangeAspect="1"/>
          </p:cNvPicPr>
          <p:nvPr/>
        </p:nvPicPr>
        <p:blipFill rotWithShape="1">
          <a:blip r:embed="rId2"/>
          <a:srcRect r="6036"/>
          <a:stretch/>
        </p:blipFill>
        <p:spPr>
          <a:xfrm>
            <a:off x="949860" y="1030741"/>
            <a:ext cx="3245042" cy="4796517"/>
          </a:xfrm>
          <a:prstGeom prst="rect">
            <a:avLst/>
          </a:prstGeom>
        </p:spPr>
      </p:pic>
      <p:sp>
        <p:nvSpPr>
          <p:cNvPr id="4" name="Symbol zastępczy tekstu 3">
            <a:extLst>
              <a:ext uri="{FF2B5EF4-FFF2-40B4-BE49-F238E27FC236}">
                <a16:creationId xmlns:a16="http://schemas.microsoft.com/office/drawing/2014/main" id="{E782C6C2-C827-4487-B6B5-4185162EDC58}"/>
              </a:ext>
            </a:extLst>
          </p:cNvPr>
          <p:cNvSpPr>
            <a:spLocks noGrp="1"/>
          </p:cNvSpPr>
          <p:nvPr>
            <p:ph idx="1"/>
          </p:nvPr>
        </p:nvSpPr>
        <p:spPr>
          <a:xfrm>
            <a:off x="5069940" y="2322576"/>
            <a:ext cx="6172200" cy="3858768"/>
          </a:xfrm>
        </p:spPr>
        <p:txBody>
          <a:bodyPr>
            <a:normAutofit/>
          </a:bodyPr>
          <a:lstStyle/>
          <a:p>
            <a:pPr marL="0" indent="0">
              <a:buNone/>
            </a:pPr>
            <a:r>
              <a:rPr lang="pl-PL" sz="2400" dirty="0">
                <a:latin typeface="Times New Roman" panose="02020603050405020304" pitchFamily="18" charset="0"/>
                <a:cs typeface="Times New Roman" panose="02020603050405020304" pitchFamily="18" charset="0"/>
              </a:rPr>
              <a:t>Polityk Stronnictwa Ludowego, zmarł w 1966 roku w USA. W procesie skazany na rok więzienia. Po dwóch miesiącach zwolniony na podstawie amnestii. Po powrocie do kraju działacz Polskiego Stronnictwa Ludowego (mikołajczykowskiego). W 1946 roku ponownie aresztowany i skazany na 8 lat więzienia. W 1947 roku na podstawie amnestii i decyzji prezydenta Bieruta zwolniony. Potem emigrował za zieloną granicę.</a:t>
            </a:r>
          </a:p>
        </p:txBody>
      </p:sp>
    </p:spTree>
    <p:extLst>
      <p:ext uri="{BB962C8B-B14F-4D97-AF65-F5344CB8AC3E}">
        <p14:creationId xmlns:p14="http://schemas.microsoft.com/office/powerpoint/2010/main" val="389822854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ymbol zastępczy zawartości 7">
            <a:extLst>
              <a:ext uri="{FF2B5EF4-FFF2-40B4-BE49-F238E27FC236}">
                <a16:creationId xmlns:a16="http://schemas.microsoft.com/office/drawing/2014/main" id="{CF2F432B-0C1F-4071-920D-C73E7BCE6735}"/>
              </a:ext>
            </a:extLst>
          </p:cNvPr>
          <p:cNvSpPr>
            <a:spLocks noGrp="1"/>
          </p:cNvSpPr>
          <p:nvPr>
            <p:ph idx="1"/>
          </p:nvPr>
        </p:nvSpPr>
        <p:spPr>
          <a:xfrm>
            <a:off x="914400" y="1253331"/>
            <a:ext cx="10515600" cy="4351338"/>
          </a:xfrm>
        </p:spPr>
        <p:txBody>
          <a:bodyPr>
            <a:normAutofit fontScale="77500" lnSpcReduction="20000"/>
          </a:bodyPr>
          <a:lstStyle/>
          <a:p>
            <a:pPr marL="0" indent="0">
              <a:buNone/>
            </a:pPr>
            <a:r>
              <a:rPr lang="pl-PL" dirty="0">
                <a:solidFill>
                  <a:schemeClr val="bg1"/>
                </a:solidFill>
                <a:latin typeface="Times New Roman" panose="02020603050405020304" pitchFamily="18" charset="0"/>
                <a:cs typeface="Times New Roman" panose="02020603050405020304" pitchFamily="18" charset="0"/>
              </a:rPr>
              <a:t>„W ciągu 70 dni śledztwa odbyłem 120 spotkań ze swoim oficerem, a pod koniec i z prokuratorem. Odbywały się one przeważnie w nocy i trwały przez trzy do ośmiu godzin. Były dnie, gdy wzywano mnie trzykrotnie i przesłuchiwano czternaście godzin. Przesłuchania miały najróżnorodniejszy charakter. Były to typowe chwyty śledcze: rozmówki jakby towarzyskie, to znów pełno ataków, gróźb i wymyślań, ale wówczas przestawałem mówić i mój prześladowca uspokajał się. To straszył, że otrzymam wyrok śmierci, to znów mówił, że w Rosji siedzenie w więzieniu w takich warunkach nikomu nie uchybia, że na naczelnych stanowiskach w armii w tej chwili są tacy ludzie, jak np. marszałkowie Rokossowski i Żukow, którzy niedawno wyszli z więzienia. Ja też mogę lada dzień wyjść i zostać ministrem. Może w takim charakterze spotkamy się niedługo w Warszawie… Wszystko zależy ode mnie. należy przyznać się szczerze do błędów, zaznać, że jako kierownicy polskich władz podziemnych jesteśmy winni wystąpień dywersyjnych i agitacyjny w stosunku do armii sowieckiej itp.”</a:t>
            </a:r>
          </a:p>
          <a:p>
            <a:pPr marL="0" indent="0">
              <a:buNone/>
            </a:pPr>
            <a:endParaRPr lang="pl-PL" dirty="0">
              <a:solidFill>
                <a:schemeClr val="bg1"/>
              </a:solidFill>
              <a:latin typeface="Times New Roman" panose="02020603050405020304" pitchFamily="18" charset="0"/>
              <a:cs typeface="Times New Roman" panose="02020603050405020304" pitchFamily="18" charset="0"/>
            </a:endParaRPr>
          </a:p>
          <a:p>
            <a:pPr marL="0" indent="0">
              <a:buNone/>
            </a:pPr>
            <a:r>
              <a:rPr lang="pl-PL" sz="2100" dirty="0">
                <a:solidFill>
                  <a:schemeClr val="bg1"/>
                </a:solidFill>
                <a:latin typeface="Times New Roman" panose="02020603050405020304" pitchFamily="18" charset="0"/>
                <a:cs typeface="Times New Roman" panose="02020603050405020304" pitchFamily="18" charset="0"/>
              </a:rPr>
              <a:t>Kazimierz Bagiński „Proces szesnastu” w Moskwie (wspomnienia osobiste), „Zeszyty Historyczne”, zesz. 4, Paryż 1963, s. 74-122.</a:t>
            </a:r>
          </a:p>
          <a:p>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019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17C8A1-5AEF-4927-8AD7-1D9889E995F5}"/>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sz="4400" b="1" dirty="0">
                <a:latin typeface="Batang" panose="02030600000101010101" pitchFamily="18" charset="-127"/>
                <a:ea typeface="Batang" panose="02030600000101010101" pitchFamily="18" charset="-127"/>
              </a:rPr>
              <a:t>Adam </a:t>
            </a:r>
            <a:r>
              <a:rPr lang="en-US" sz="4400" b="1" dirty="0" err="1">
                <a:latin typeface="Batang" panose="02030600000101010101" pitchFamily="18" charset="-127"/>
                <a:ea typeface="Batang" panose="02030600000101010101" pitchFamily="18" charset="-127"/>
              </a:rPr>
              <a:t>Bień</a:t>
            </a:r>
            <a:endParaRPr lang="en-US" sz="4400" b="1" dirty="0">
              <a:latin typeface="Batang" panose="02030600000101010101" pitchFamily="18" charset="-127"/>
              <a:ea typeface="Batang" panose="02030600000101010101" pitchFamily="18" charset="-127"/>
            </a:endParaRPr>
          </a:p>
        </p:txBody>
      </p:sp>
      <p:pic>
        <p:nvPicPr>
          <p:cNvPr id="5" name="Symbol zastępczy zawartości 4">
            <a:extLst>
              <a:ext uri="{FF2B5EF4-FFF2-40B4-BE49-F238E27FC236}">
                <a16:creationId xmlns:a16="http://schemas.microsoft.com/office/drawing/2014/main" id="{E2FD5549-EE27-4B7D-95C4-B19F53C25340}"/>
              </a:ext>
            </a:extLst>
          </p:cNvPr>
          <p:cNvPicPr>
            <a:picLocks noGrp="1" noChangeAspect="1"/>
          </p:cNvPicPr>
          <p:nvPr>
            <p:ph idx="1"/>
          </p:nvPr>
        </p:nvPicPr>
        <p:blipFill rotWithShape="1">
          <a:blip r:embed="rId2"/>
          <a:srcRect l="4190" r="2815"/>
          <a:stretch/>
        </p:blipFill>
        <p:spPr>
          <a:xfrm>
            <a:off x="1145384" y="1136073"/>
            <a:ext cx="3102519" cy="4585854"/>
          </a:xfrm>
          <a:prstGeom prst="rect">
            <a:avLst/>
          </a:prstGeom>
        </p:spPr>
      </p:pic>
      <p:sp>
        <p:nvSpPr>
          <p:cNvPr id="4" name="Symbol zastępczy tekstu 3">
            <a:extLst>
              <a:ext uri="{FF2B5EF4-FFF2-40B4-BE49-F238E27FC236}">
                <a16:creationId xmlns:a16="http://schemas.microsoft.com/office/drawing/2014/main" id="{CA3CE904-CB01-41DC-9EE8-7882686F868C}"/>
              </a:ext>
            </a:extLst>
          </p:cNvPr>
          <p:cNvSpPr>
            <a:spLocks noGrp="1"/>
          </p:cNvSpPr>
          <p:nvPr>
            <p:ph type="body" sz="half" idx="2"/>
          </p:nvPr>
        </p:nvSpPr>
        <p:spPr>
          <a:xfrm>
            <a:off x="5069940" y="2322576"/>
            <a:ext cx="6172200" cy="3858768"/>
          </a:xfrm>
        </p:spPr>
        <p:txBody>
          <a:bodyPr vert="horz" lIns="91440" tIns="45720" rIns="91440" bIns="45720" rtlCol="0">
            <a:normAutofit/>
          </a:bodyPr>
          <a:lstStyle/>
          <a:p>
            <a:r>
              <a:rPr lang="pl-PL" sz="2400" dirty="0">
                <a:latin typeface="Times New Roman" panose="02020603050405020304" pitchFamily="18" charset="0"/>
                <a:cs typeface="Times New Roman" panose="02020603050405020304" pitchFamily="18" charset="0"/>
              </a:rPr>
              <a:t>D</a:t>
            </a:r>
            <a:r>
              <a:rPr lang="en-US" sz="2400" dirty="0" err="1">
                <a:latin typeface="Times New Roman" panose="02020603050405020304" pitchFamily="18" charset="0"/>
                <a:cs typeface="Times New Roman" panose="02020603050405020304" pitchFamily="18" charset="0"/>
              </a:rPr>
              <a:t>ziałacz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ludowy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skazany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a:t>
            </a:r>
            <a:r>
              <a:rPr lang="en-US" sz="2400" dirty="0">
                <a:latin typeface="Times New Roman" panose="02020603050405020304" pitchFamily="18" charset="0"/>
                <a:cs typeface="Times New Roman" panose="02020603050405020304" pitchFamily="18" charset="0"/>
              </a:rPr>
              <a:t> 5 lat. </a:t>
            </a:r>
            <a:r>
              <a:rPr lang="en-US" sz="2400" dirty="0" err="1">
                <a:latin typeface="Times New Roman" panose="02020603050405020304" pitchFamily="18" charset="0"/>
                <a:cs typeface="Times New Roman" panose="02020603050405020304" pitchFamily="18" charset="0"/>
              </a:rPr>
              <a:t>Wyszedł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wolność</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sierpniu</a:t>
            </a:r>
            <a:r>
              <a:rPr lang="en-US" sz="2400" dirty="0">
                <a:latin typeface="Times New Roman" panose="02020603050405020304" pitchFamily="18" charset="0"/>
                <a:cs typeface="Times New Roman" panose="02020603050405020304" pitchFamily="18" charset="0"/>
              </a:rPr>
              <a:t> 1949 po 53 </a:t>
            </a:r>
            <a:r>
              <a:rPr lang="en-US" sz="2400" dirty="0" err="1">
                <a:latin typeface="Times New Roman" panose="02020603050405020304" pitchFamily="18" charset="0"/>
                <a:cs typeface="Times New Roman" panose="02020603050405020304" pitchFamily="18" charset="0"/>
              </a:rPr>
              <a:t>miesiącach</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sowieckich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więzieniach</a:t>
            </a:r>
            <a:r>
              <a:rPr lang="en-US" sz="2400" dirty="0">
                <a:latin typeface="Times New Roman" panose="02020603050405020304" pitchFamily="18" charset="0"/>
                <a:cs typeface="Times New Roman" panose="02020603050405020304" pitchFamily="18" charset="0"/>
              </a:rPr>
              <a:t>. O </a:t>
            </a:r>
            <a:r>
              <a:rPr lang="en-US" sz="2400" dirty="0" err="1">
                <a:latin typeface="Times New Roman" panose="02020603050405020304" pitchFamily="18" charset="0"/>
                <a:cs typeface="Times New Roman" panose="02020603050405020304" pitchFamily="18" charset="0"/>
              </a:rPr>
              <a:t>śmierci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komendanta</a:t>
            </a:r>
            <a:r>
              <a:rPr lang="en-US" sz="2400" dirty="0">
                <a:latin typeface="Times New Roman" panose="02020603050405020304" pitchFamily="18" charset="0"/>
                <a:cs typeface="Times New Roman" panose="02020603050405020304" pitchFamily="18" charset="0"/>
              </a:rPr>
              <a:t> AK </a:t>
            </a:r>
            <a:r>
              <a:rPr lang="en-US" sz="2400" dirty="0" err="1">
                <a:latin typeface="Times New Roman" panose="02020603050405020304" pitchFamily="18" charset="0"/>
                <a:cs typeface="Times New Roman" panose="02020603050405020304" pitchFamily="18" charset="0"/>
              </a:rPr>
              <a:t>dowiedział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się</a:t>
            </a:r>
            <a:r>
              <a:rPr lang="en-US" sz="2400" dirty="0">
                <a:latin typeface="Times New Roman" panose="02020603050405020304" pitchFamily="18" charset="0"/>
                <a:cs typeface="Times New Roman" panose="02020603050405020304" pitchFamily="18" charset="0"/>
              </a:rPr>
              <a:t> po </a:t>
            </a:r>
            <a:r>
              <a:rPr lang="en-US" sz="2400" dirty="0" err="1">
                <a:latin typeface="Times New Roman" panose="02020603050405020304" pitchFamily="18" charset="0"/>
                <a:cs typeface="Times New Roman" panose="02020603050405020304" pitchFamily="18" charset="0"/>
              </a:rPr>
              <a:t>latach</a:t>
            </a:r>
            <a:r>
              <a:rPr lang="en-US" sz="2400" dirty="0">
                <a:latin typeface="Times New Roman" panose="02020603050405020304" pitchFamily="18" charset="0"/>
                <a:cs typeface="Times New Roman" panose="02020603050405020304" pitchFamily="18" charset="0"/>
              </a:rPr>
              <a:t> z </a:t>
            </a:r>
            <a:r>
              <a:rPr lang="en-US" sz="2400" dirty="0" err="1">
                <a:latin typeface="Times New Roman" panose="02020603050405020304" pitchFamily="18" charset="0"/>
                <a:cs typeface="Times New Roman" panose="02020603050405020304" pitchFamily="18" charset="0"/>
              </a:rPr>
              <a:t>komunikatu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Polskiego</a:t>
            </a:r>
            <a:r>
              <a:rPr lang="en-US" sz="2400" dirty="0">
                <a:latin typeface="Times New Roman" panose="02020603050405020304" pitchFamily="18" charset="0"/>
                <a:cs typeface="Times New Roman" panose="02020603050405020304" pitchFamily="18" charset="0"/>
              </a:rPr>
              <a:t> Radia. </a:t>
            </a:r>
            <a:r>
              <a:rPr lang="en-US" sz="2400" dirty="0" err="1">
                <a:latin typeface="Times New Roman" panose="02020603050405020304" pitchFamily="18" charset="0"/>
                <a:cs typeface="Times New Roman" panose="02020603050405020304" pitchFamily="18" charset="0"/>
              </a:rPr>
              <a:t>Nie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wiary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informacjom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jakoby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generał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zmarł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wskutek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problemów</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zdrowotnych</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właśnie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utwierdziło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mnie</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przekonaniu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że</a:t>
            </a:r>
            <a:r>
              <a:rPr lang="en-US" sz="2400" dirty="0">
                <a:latin typeface="Times New Roman" panose="02020603050405020304" pitchFamily="18" charset="0"/>
                <a:cs typeface="Times New Roman" panose="02020603050405020304" pitchFamily="18" charset="0"/>
              </a:rPr>
              <a:t> gen. </a:t>
            </a:r>
            <a:r>
              <a:rPr lang="en-US" sz="2400" dirty="0" err="1">
                <a:latin typeface="Times New Roman" panose="02020603050405020304" pitchFamily="18" charset="0"/>
                <a:cs typeface="Times New Roman" panose="02020603050405020304" pitchFamily="18" charset="0"/>
              </a:rPr>
              <a:t>Okulickiego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zamordowali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Sowieci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oznajmił</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Bień</a:t>
            </a:r>
            <a:r>
              <a:rPr lang="en-US" sz="2400" dirty="0">
                <a:latin typeface="Times New Roman" panose="02020603050405020304" pitchFamily="18" charset="0"/>
                <a:cs typeface="Times New Roman" panose="02020603050405020304" pitchFamily="18" charset="0"/>
              </a:rPr>
              <a:t> w 1993 </a:t>
            </a:r>
            <a:r>
              <a:rPr lang="en-US" sz="2400" dirty="0" err="1">
                <a:latin typeface="Times New Roman" panose="02020603050405020304" pitchFamily="18" charset="0"/>
                <a:cs typeface="Times New Roman" panose="02020603050405020304" pitchFamily="18" charset="0"/>
              </a:rPr>
              <a:t>roku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Umierał</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później</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jako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ostatni</a:t>
            </a:r>
            <a:r>
              <a:rPr lang="en-US" sz="2400" dirty="0">
                <a:latin typeface="Times New Roman" panose="02020603050405020304" pitchFamily="18" charset="0"/>
                <a:cs typeface="Times New Roman" panose="02020603050405020304" pitchFamily="18" charset="0"/>
              </a:rPr>
              <a:t> z </a:t>
            </a:r>
            <a:r>
              <a:rPr lang="en-US" sz="2400" dirty="0" err="1">
                <a:latin typeface="Times New Roman" panose="02020603050405020304" pitchFamily="18" charset="0"/>
                <a:cs typeface="Times New Roman" panose="02020603050405020304" pitchFamily="18" charset="0"/>
              </a:rPr>
              <a:t>sądzonych</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Procesie</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530839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9C35B5F0-879F-490C-AA21-0F8647DD9949}"/>
              </a:ext>
            </a:extLst>
          </p:cNvPr>
          <p:cNvSpPr>
            <a:spLocks noGrp="1"/>
          </p:cNvSpPr>
          <p:nvPr>
            <p:ph idx="1"/>
          </p:nvPr>
        </p:nvSpPr>
        <p:spPr/>
        <p:txBody>
          <a:bodyPr>
            <a:normAutofit/>
          </a:bodyPr>
          <a:lstStyle/>
          <a:p>
            <a:pPr marL="0" indent="0">
              <a:buNone/>
            </a:pPr>
            <a:r>
              <a:rPr lang="pl-PL" dirty="0">
                <a:solidFill>
                  <a:schemeClr val="bg1"/>
                </a:solidFill>
                <a:latin typeface="Times New Roman" panose="02020603050405020304" pitchFamily="18" charset="0"/>
                <a:cs typeface="Times New Roman" panose="02020603050405020304" pitchFamily="18" charset="0"/>
              </a:rPr>
              <a:t>„Dopiero 4 czerwca 1945 pozwolono mi napisać pierwszy list, a potem, od 1 sierpnia 1945, pisałem po dwa listy w każdym miesiącu. Pięć pierwszych listów moich zaginęło. Dopiero list szósty z 2 października 1945 dotarł do domu w grudniu tegoż roku. Pierwszy list do mnie wysłany przez syna, Janusza, z Gliwic z 1 grudnia 1945, otrzymałem 18 stycznia 1946. Od 4 czerwca 1945 do 1 sierpnia 1949 napisałem z 97 listów, z których dotarło do celu 65”</a:t>
            </a:r>
          </a:p>
          <a:p>
            <a:endParaRPr lang="pl-PL" dirty="0">
              <a:solidFill>
                <a:schemeClr val="bg1"/>
              </a:solidFill>
              <a:latin typeface="Times New Roman" panose="02020603050405020304" pitchFamily="18" charset="0"/>
              <a:cs typeface="Times New Roman" panose="02020603050405020304" pitchFamily="18" charset="0"/>
            </a:endParaRPr>
          </a:p>
          <a:p>
            <a:pPr marL="0" indent="0">
              <a:buNone/>
            </a:pPr>
            <a:r>
              <a:rPr lang="pl-PL" sz="2000" dirty="0">
                <a:solidFill>
                  <a:schemeClr val="bg1"/>
                </a:solidFill>
                <a:latin typeface="Times New Roman" panose="02020603050405020304" pitchFamily="18" charset="0"/>
                <a:cs typeface="Times New Roman" panose="02020603050405020304" pitchFamily="18" charset="0"/>
              </a:rPr>
              <a:t>Listy Adama Bienia z więzienia na Łubiance w Moskwie do rodziny z lat 1945-1949 ukazały się drukiem w Krakowie w 1997 (opracował Jerzy Krzemiński, wstęp Andrzej Krzysztof Kunert)</a:t>
            </a:r>
          </a:p>
          <a:p>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58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E10A70-FF79-4274-81F7-E389CF9AAF30}"/>
              </a:ext>
            </a:extLst>
          </p:cNvPr>
          <p:cNvSpPr>
            <a:spLocks noGrp="1"/>
          </p:cNvSpPr>
          <p:nvPr>
            <p:ph type="title"/>
          </p:nvPr>
        </p:nvSpPr>
        <p:spPr>
          <a:xfrm>
            <a:off x="5557261" y="457200"/>
            <a:ext cx="3932237" cy="1600200"/>
          </a:xfrm>
        </p:spPr>
        <p:txBody>
          <a:bodyPr/>
          <a:lstStyle/>
          <a:p>
            <a:r>
              <a:rPr lang="pl-PL" b="1" dirty="0">
                <a:solidFill>
                  <a:schemeClr val="bg1"/>
                </a:solidFill>
                <a:latin typeface="Batang" panose="02030600000101010101" pitchFamily="18" charset="-127"/>
                <a:ea typeface="Batang" panose="02030600000101010101" pitchFamily="18" charset="-127"/>
              </a:rPr>
              <a:t>Józef Chaciński</a:t>
            </a:r>
          </a:p>
        </p:txBody>
      </p:sp>
      <p:sp>
        <p:nvSpPr>
          <p:cNvPr id="4" name="Symbol zastępczy tekstu 3">
            <a:extLst>
              <a:ext uri="{FF2B5EF4-FFF2-40B4-BE49-F238E27FC236}">
                <a16:creationId xmlns:a16="http://schemas.microsoft.com/office/drawing/2014/main" id="{D9651415-A237-4C73-9F31-B673D3D372AB}"/>
              </a:ext>
            </a:extLst>
          </p:cNvPr>
          <p:cNvSpPr>
            <a:spLocks noGrp="1"/>
          </p:cNvSpPr>
          <p:nvPr>
            <p:ph type="body" sz="half" idx="2"/>
          </p:nvPr>
        </p:nvSpPr>
        <p:spPr>
          <a:xfrm>
            <a:off x="5557261" y="2234046"/>
            <a:ext cx="3932237" cy="3811588"/>
          </a:xfrm>
        </p:spPr>
        <p:txBody>
          <a:bodyPr/>
          <a:lstStyle/>
          <a:p>
            <a:r>
              <a:rPr lang="pl-PL" dirty="0">
                <a:solidFill>
                  <a:schemeClr val="bg1"/>
                </a:solidFill>
                <a:latin typeface="Times New Roman" panose="02020603050405020304" pitchFamily="18" charset="0"/>
                <a:cs typeface="Times New Roman" panose="02020603050405020304" pitchFamily="18" charset="0"/>
              </a:rPr>
              <a:t>Prezes Stronnictwa Pracy, zmarł w 1954. W procesie skazany na 4 miesiące.</a:t>
            </a:r>
          </a:p>
          <a:p>
            <a:endParaRPr lang="pl-PL" dirty="0">
              <a:solidFill>
                <a:schemeClr val="bg1"/>
              </a:solidFill>
              <a:latin typeface="Times New Roman" panose="02020603050405020304" pitchFamily="18" charset="0"/>
              <a:cs typeface="Times New Roman" panose="02020603050405020304" pitchFamily="18" charset="0"/>
            </a:endParaRPr>
          </a:p>
          <a:p>
            <a:endParaRPr lang="pl-PL" dirty="0">
              <a:solidFill>
                <a:schemeClr val="bg1"/>
              </a:solidFill>
              <a:latin typeface="Times New Roman" panose="02020603050405020304" pitchFamily="18" charset="0"/>
              <a:cs typeface="Times New Roman" panose="02020603050405020304" pitchFamily="18" charset="0"/>
            </a:endParaRPr>
          </a:p>
        </p:txBody>
      </p:sp>
      <p:pic>
        <p:nvPicPr>
          <p:cNvPr id="8" name="Obraz 7">
            <a:extLst>
              <a:ext uri="{FF2B5EF4-FFF2-40B4-BE49-F238E27FC236}">
                <a16:creationId xmlns:a16="http://schemas.microsoft.com/office/drawing/2014/main" id="{7BA67DA5-700F-4346-8DBE-A513CE514EA0}"/>
              </a:ext>
            </a:extLst>
          </p:cNvPr>
          <p:cNvPicPr>
            <a:picLocks noChangeAspect="1"/>
          </p:cNvPicPr>
          <p:nvPr/>
        </p:nvPicPr>
        <p:blipFill>
          <a:blip r:embed="rId2"/>
          <a:stretch>
            <a:fillRect/>
          </a:stretch>
        </p:blipFill>
        <p:spPr>
          <a:xfrm>
            <a:off x="1219200" y="1160474"/>
            <a:ext cx="3354948" cy="4719048"/>
          </a:xfrm>
          <a:prstGeom prst="rect">
            <a:avLst/>
          </a:prstGeom>
        </p:spPr>
      </p:pic>
    </p:spTree>
    <p:extLst>
      <p:ext uri="{BB962C8B-B14F-4D97-AF65-F5344CB8AC3E}">
        <p14:creationId xmlns:p14="http://schemas.microsoft.com/office/powerpoint/2010/main" val="3968229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5D04EC-0B3F-4BB4-8AB7-CC1329450B84}"/>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Eugeniusz Czarnowski</a:t>
            </a:r>
          </a:p>
        </p:txBody>
      </p:sp>
      <p:sp>
        <p:nvSpPr>
          <p:cNvPr id="4" name="Symbol zastępczy tekstu 3">
            <a:extLst>
              <a:ext uri="{FF2B5EF4-FFF2-40B4-BE49-F238E27FC236}">
                <a16:creationId xmlns:a16="http://schemas.microsoft.com/office/drawing/2014/main" id="{C8C0FC0F-C3EB-4D78-AC57-95068938A606}"/>
              </a:ext>
            </a:extLst>
          </p:cNvPr>
          <p:cNvSpPr>
            <a:spLocks noGrp="1"/>
          </p:cNvSpPr>
          <p:nvPr>
            <p:ph type="body" sz="half" idx="2"/>
          </p:nvPr>
        </p:nvSpPr>
        <p:spPr>
          <a:xfrm>
            <a:off x="839787" y="2317173"/>
            <a:ext cx="3932237" cy="3811588"/>
          </a:xfrm>
        </p:spPr>
        <p:txBody>
          <a:bodyPr/>
          <a:lstStyle/>
          <a:p>
            <a:r>
              <a:rPr lang="pl-PL" dirty="0">
                <a:solidFill>
                  <a:schemeClr val="bg1"/>
                </a:solidFill>
                <a:latin typeface="Times New Roman" panose="02020603050405020304" pitchFamily="18" charset="0"/>
                <a:cs typeface="Times New Roman" panose="02020603050405020304" pitchFamily="18" charset="0"/>
              </a:rPr>
              <a:t>Prezes Zjednoczenia Demokratycznego, zmarł w 1947 roku. W procesie skazany na 6 miesięcy. Wrócił do kraju we wrześniu 1945 roku.</a:t>
            </a:r>
          </a:p>
        </p:txBody>
      </p:sp>
      <p:pic>
        <p:nvPicPr>
          <p:cNvPr id="3" name="Obraz 2">
            <a:extLst>
              <a:ext uri="{FF2B5EF4-FFF2-40B4-BE49-F238E27FC236}">
                <a16:creationId xmlns:a16="http://schemas.microsoft.com/office/drawing/2014/main" id="{2F9BFB9C-4B64-45C9-869E-9A93423E9EE6}"/>
              </a:ext>
            </a:extLst>
          </p:cNvPr>
          <p:cNvPicPr>
            <a:picLocks noChangeAspect="1"/>
          </p:cNvPicPr>
          <p:nvPr/>
        </p:nvPicPr>
        <p:blipFill>
          <a:blip r:embed="rId2"/>
          <a:stretch>
            <a:fillRect/>
          </a:stretch>
        </p:blipFill>
        <p:spPr>
          <a:xfrm>
            <a:off x="7008810" y="1073426"/>
            <a:ext cx="3329211" cy="4711148"/>
          </a:xfrm>
          <a:prstGeom prst="rect">
            <a:avLst/>
          </a:prstGeom>
        </p:spPr>
      </p:pic>
    </p:spTree>
    <p:extLst>
      <p:ext uri="{BB962C8B-B14F-4D97-AF65-F5344CB8AC3E}">
        <p14:creationId xmlns:p14="http://schemas.microsoft.com/office/powerpoint/2010/main" val="143751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B1EC6C0D-5E40-4AE9-A633-ABDA58153375}"/>
              </a:ext>
            </a:extLst>
          </p:cNvPr>
          <p:cNvPicPr>
            <a:picLocks noChangeAspect="1"/>
          </p:cNvPicPr>
          <p:nvPr/>
        </p:nvPicPr>
        <p:blipFill rotWithShape="1">
          <a:blip r:embed="rId2"/>
          <a:srcRect b="10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a:extLst>
              <a:ext uri="{FF2B5EF4-FFF2-40B4-BE49-F238E27FC236}">
                <a16:creationId xmlns:a16="http://schemas.microsoft.com/office/drawing/2014/main" id="{14B6E76D-5DD2-410F-9DC2-6A840C7E908C}"/>
              </a:ext>
            </a:extLst>
          </p:cNvPr>
          <p:cNvSpPr>
            <a:spLocks noGrp="1"/>
          </p:cNvSpPr>
          <p:nvPr>
            <p:ph idx="1"/>
          </p:nvPr>
        </p:nvSpPr>
        <p:spPr>
          <a:xfrm>
            <a:off x="8007860" y="690547"/>
            <a:ext cx="3822189" cy="4583415"/>
          </a:xfrm>
        </p:spPr>
        <p:txBody>
          <a:bodyPr>
            <a:normAutofit lnSpcReduction="10000"/>
          </a:bodyPr>
          <a:lstStyle/>
          <a:p>
            <a:pPr marL="0" indent="0">
              <a:buNone/>
            </a:pPr>
            <a:r>
              <a:rPr lang="pl-PL" sz="2000" dirty="0">
                <a:latin typeface="Times New Roman" panose="02020603050405020304" pitchFamily="18" charset="0"/>
                <a:cs typeface="Times New Roman" panose="02020603050405020304" pitchFamily="18" charset="0"/>
              </a:rPr>
              <a:t>Po ustaleniu podczas konferencji jałtańskiej reorganizacji marionetkowego rządu zdominowanego przez komunistów – głównym celem Churchilla było ograniczenie liczby komunistów w nowym gabinecie. Churchill upatrywał rządu z Mikołajczykiem na czele.</a:t>
            </a:r>
          </a:p>
          <a:p>
            <a:pPr marL="0" indent="0">
              <a:buNone/>
            </a:pPr>
            <a:r>
              <a:rPr lang="pl-PL" sz="2000" dirty="0">
                <a:latin typeface="Times New Roman" panose="02020603050405020304" pitchFamily="18" charset="0"/>
                <a:cs typeface="Times New Roman" panose="02020603050405020304" pitchFamily="18" charset="0"/>
              </a:rPr>
              <a:t>Nastawienie władz sowieckich wobec Mikołajczyka było jednak od początku wrogie. Chcieli oni także od początku storpedować jego udział w moskiewskich negocjacjach w sprawie składu Tymczasowego Rządu Jedności Narodowej.</a:t>
            </a:r>
          </a:p>
        </p:txBody>
      </p:sp>
    </p:spTree>
    <p:extLst>
      <p:ext uri="{BB962C8B-B14F-4D97-AF65-F5344CB8AC3E}">
        <p14:creationId xmlns:p14="http://schemas.microsoft.com/office/powerpoint/2010/main" val="323577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BB15642D-3B7B-4D8A-A08A-ECDEEA5E069A}"/>
              </a:ext>
            </a:extLst>
          </p:cNvPr>
          <p:cNvSpPr txBox="1"/>
          <p:nvPr/>
        </p:nvSpPr>
        <p:spPr>
          <a:xfrm>
            <a:off x="240722" y="1219211"/>
            <a:ext cx="11710555" cy="4062651"/>
          </a:xfrm>
          <a:prstGeom prst="rect">
            <a:avLst/>
          </a:prstGeom>
          <a:noFill/>
        </p:spPr>
        <p:txBody>
          <a:bodyPr wrap="square">
            <a:spAutoFit/>
          </a:bodyPr>
          <a:lstStyle/>
          <a:p>
            <a:r>
              <a:rPr lang="pl-PL" dirty="0">
                <a:solidFill>
                  <a:schemeClr val="bg1"/>
                </a:solidFill>
                <a:latin typeface="Times New Roman" panose="02020603050405020304" pitchFamily="18" charset="0"/>
                <a:cs typeface="Times New Roman" panose="02020603050405020304" pitchFamily="18" charset="0"/>
              </a:rPr>
              <a:t>"Później (we wrześniu 1945 r.) puszczono Czarnowskiego, który był idealnym współwięźniem, przez wszystkich lubianym. </a:t>
            </a:r>
          </a:p>
          <a:p>
            <a:r>
              <a:rPr lang="pl-PL" dirty="0">
                <a:solidFill>
                  <a:schemeClr val="bg1"/>
                </a:solidFill>
                <a:latin typeface="Times New Roman" panose="02020603050405020304" pitchFamily="18" charset="0"/>
                <a:cs typeface="Times New Roman" panose="02020603050405020304" pitchFamily="18" charset="0"/>
              </a:rPr>
              <a:t>Ten miał już inne warunki. Nie wiadomo dlaczego odwieziono go w wagonie aresztanckim do Brześcia. </a:t>
            </a:r>
          </a:p>
          <a:p>
            <a:r>
              <a:rPr lang="pl-PL" dirty="0">
                <a:solidFill>
                  <a:schemeClr val="bg1"/>
                </a:solidFill>
                <a:latin typeface="Times New Roman" panose="02020603050405020304" pitchFamily="18" charset="0"/>
                <a:cs typeface="Times New Roman" panose="02020603050405020304" pitchFamily="18" charset="0"/>
              </a:rPr>
              <a:t>W nocy podprowadzono go do granicy polskiej tam porzucono. Chory długo błąkał się, nim dostał się do Polski. </a:t>
            </a:r>
          </a:p>
          <a:p>
            <a:r>
              <a:rPr lang="pl-PL" dirty="0">
                <a:solidFill>
                  <a:schemeClr val="bg1"/>
                </a:solidFill>
                <a:latin typeface="Times New Roman" panose="02020603050405020304" pitchFamily="18" charset="0"/>
                <a:cs typeface="Times New Roman" panose="02020603050405020304" pitchFamily="18" charset="0"/>
              </a:rPr>
              <a:t>Zmarł w kilka miesięcy później w Warszawie. Przed śmiercią zostawił dla mnie wskazanie, aby się wystrzegać wszystkich </a:t>
            </a:r>
          </a:p>
          <a:p>
            <a:r>
              <a:rPr lang="pl-PL" dirty="0">
                <a:solidFill>
                  <a:schemeClr val="bg1"/>
                </a:solidFill>
                <a:latin typeface="Times New Roman" panose="02020603050405020304" pitchFamily="18" charset="0"/>
                <a:cs typeface="Times New Roman" panose="02020603050405020304" pitchFamily="18" charset="0"/>
              </a:rPr>
              <a:t>ze Stronnictwa Demokratycznego, gdyż przeżarte jest ono przez komunizm”</a:t>
            </a:r>
          </a:p>
          <a:p>
            <a:endParaRPr lang="pl-PL" sz="1400" dirty="0">
              <a:solidFill>
                <a:schemeClr val="bg1"/>
              </a:solidFill>
              <a:latin typeface="Times New Roman" panose="02020603050405020304" pitchFamily="18" charset="0"/>
              <a:cs typeface="Times New Roman" panose="02020603050405020304" pitchFamily="18" charset="0"/>
            </a:endParaRPr>
          </a:p>
          <a:p>
            <a:r>
              <a:rPr lang="pl-PL" sz="1400" dirty="0">
                <a:solidFill>
                  <a:schemeClr val="bg1"/>
                </a:solidFill>
                <a:latin typeface="Times New Roman" panose="02020603050405020304" pitchFamily="18" charset="0"/>
                <a:cs typeface="Times New Roman" panose="02020603050405020304" pitchFamily="18" charset="0"/>
              </a:rPr>
              <a:t>Kazimierz Bagiński, "Proces szesnastu" w Moskwie, "Zeszyty Historyczne", zesz. 4, Paryż 1963, s. 118</a:t>
            </a:r>
          </a:p>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"Jako człowiek wyróżniał się </a:t>
            </a:r>
            <a:r>
              <a:rPr lang="pl-PL" dirty="0" err="1">
                <a:solidFill>
                  <a:schemeClr val="bg1"/>
                </a:solidFill>
                <a:latin typeface="Times New Roman" panose="02020603050405020304" pitchFamily="18" charset="0"/>
                <a:cs typeface="Times New Roman" panose="02020603050405020304" pitchFamily="18" charset="0"/>
              </a:rPr>
              <a:t>ś.p</a:t>
            </a:r>
            <a:r>
              <a:rPr lang="pl-PL" dirty="0">
                <a:solidFill>
                  <a:schemeClr val="bg1"/>
                </a:solidFill>
                <a:latin typeface="Times New Roman" panose="02020603050405020304" pitchFamily="18" charset="0"/>
                <a:cs typeface="Times New Roman" panose="02020603050405020304" pitchFamily="18" charset="0"/>
              </a:rPr>
              <a:t>.  Czarnowski nieprzeciętnymi walorami ducha i intelektu, a w szczególności silnym charakterem, wysoką postawą etyczną, prostotą, a równocześnie wielkością serca, duszy i umysłu. </a:t>
            </a:r>
          </a:p>
          <a:p>
            <a:r>
              <a:rPr lang="pl-PL" dirty="0">
                <a:solidFill>
                  <a:schemeClr val="bg1"/>
                </a:solidFill>
                <a:latin typeface="Times New Roman" panose="02020603050405020304" pitchFamily="18" charset="0"/>
                <a:cs typeface="Times New Roman" panose="02020603050405020304" pitchFamily="18" charset="0"/>
              </a:rPr>
              <a:t>Był wprost genialny jako człowiek umiejący rzucać koncepcje, jako analityk, jako umysł umiejący przewidywać </a:t>
            </a:r>
          </a:p>
          <a:p>
            <a:r>
              <a:rPr lang="pl-PL" dirty="0">
                <a:solidFill>
                  <a:schemeClr val="bg1"/>
                </a:solidFill>
                <a:latin typeface="Times New Roman" panose="02020603050405020304" pitchFamily="18" charset="0"/>
                <a:cs typeface="Times New Roman" panose="02020603050405020304" pitchFamily="18" charset="0"/>
              </a:rPr>
              <a:t>i patrzeć naprzód, a przy tym wszystkim nie był fantastą, ale człowiekiem realnie myślącym, o umyśle ścisłym i dokładnym"</a:t>
            </a:r>
          </a:p>
          <a:p>
            <a:endParaRPr lang="pl-PL" sz="1600" dirty="0">
              <a:solidFill>
                <a:schemeClr val="bg1"/>
              </a:solidFill>
              <a:latin typeface="Times New Roman" panose="02020603050405020304" pitchFamily="18" charset="0"/>
              <a:cs typeface="Times New Roman" panose="02020603050405020304" pitchFamily="18" charset="0"/>
            </a:endParaRPr>
          </a:p>
          <a:p>
            <a:r>
              <a:rPr lang="pl-PL" sz="1600" dirty="0">
                <a:solidFill>
                  <a:schemeClr val="bg1"/>
                </a:solidFill>
                <a:latin typeface="Times New Roman" panose="02020603050405020304" pitchFamily="18" charset="0"/>
                <a:cs typeface="Times New Roman" panose="02020603050405020304" pitchFamily="18" charset="0"/>
              </a:rPr>
              <a:t>Stanisław Michałowski, Eugeniusz Czarnowski. Wspomnienie pośmiertne, "Kurier Wielkopolski", Poznań, 8 I 1948, nr 8</a:t>
            </a:r>
          </a:p>
          <a:p>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32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8D3133-9BA8-48D8-84A9-BC049C21EAEA}"/>
              </a:ext>
            </a:extLst>
          </p:cNvPr>
          <p:cNvSpPr>
            <a:spLocks noGrp="1"/>
          </p:cNvSpPr>
          <p:nvPr>
            <p:ph type="title"/>
          </p:nvPr>
        </p:nvSpPr>
        <p:spPr>
          <a:xfrm>
            <a:off x="839787" y="426027"/>
            <a:ext cx="3932237" cy="1600200"/>
          </a:xfrm>
        </p:spPr>
        <p:txBody>
          <a:bodyPr/>
          <a:lstStyle/>
          <a:p>
            <a:r>
              <a:rPr lang="pl-PL" b="1" dirty="0">
                <a:solidFill>
                  <a:schemeClr val="bg1"/>
                </a:solidFill>
                <a:latin typeface="Batang" panose="02030600000101010101" pitchFamily="18" charset="-127"/>
                <a:ea typeface="Batang" panose="02030600000101010101" pitchFamily="18" charset="-127"/>
              </a:rPr>
              <a:t>Jan Stanisław Jankowski</a:t>
            </a:r>
          </a:p>
        </p:txBody>
      </p:sp>
      <p:sp>
        <p:nvSpPr>
          <p:cNvPr id="4" name="Symbol zastępczy tekstu 3">
            <a:extLst>
              <a:ext uri="{FF2B5EF4-FFF2-40B4-BE49-F238E27FC236}">
                <a16:creationId xmlns:a16="http://schemas.microsoft.com/office/drawing/2014/main" id="{A25445BA-9569-4C45-A17F-DF6F788090D1}"/>
              </a:ext>
            </a:extLst>
          </p:cNvPr>
          <p:cNvSpPr>
            <a:spLocks noGrp="1"/>
          </p:cNvSpPr>
          <p:nvPr>
            <p:ph type="body" sz="half" idx="2"/>
          </p:nvPr>
        </p:nvSpPr>
        <p:spPr>
          <a:xfrm>
            <a:off x="839786" y="2234046"/>
            <a:ext cx="3932237" cy="3811588"/>
          </a:xfrm>
        </p:spPr>
        <p:txBody>
          <a:bodyPr/>
          <a:lstStyle/>
          <a:p>
            <a:r>
              <a:rPr lang="pl-PL" dirty="0">
                <a:solidFill>
                  <a:schemeClr val="bg1"/>
                </a:solidFill>
                <a:latin typeface="Times New Roman" panose="02020603050405020304" pitchFamily="18" charset="0"/>
                <a:cs typeface="Times New Roman" panose="02020603050405020304" pitchFamily="18" charset="0"/>
              </a:rPr>
              <a:t>W konspiracji wicepremier Krajowej Rady Ministrów, członek Stronnictwa Pracy, zmarł w 1953 roku. W procesie skazany na 8 lat. Wyrok odbywał na Łubiance, a od czerwca 1949 we Włodzimierzu nad </a:t>
            </a:r>
            <a:r>
              <a:rPr lang="pl-PL" dirty="0" err="1">
                <a:solidFill>
                  <a:schemeClr val="bg1"/>
                </a:solidFill>
                <a:latin typeface="Times New Roman" panose="02020603050405020304" pitchFamily="18" charset="0"/>
                <a:cs typeface="Times New Roman" panose="02020603050405020304" pitchFamily="18" charset="0"/>
              </a:rPr>
              <a:t>Klaźmą</a:t>
            </a:r>
            <a:r>
              <a:rPr lang="pl-PL" dirty="0">
                <a:solidFill>
                  <a:schemeClr val="bg1"/>
                </a:solidFill>
                <a:latin typeface="Times New Roman" panose="02020603050405020304" pitchFamily="18" charset="0"/>
                <a:cs typeface="Times New Roman" panose="02020603050405020304" pitchFamily="18" charset="0"/>
              </a:rPr>
              <a:t>, od 1950 w szpitalu więziennym, gdzie zmarł 13 marca 1953, dwa tygodnie przed upływem terminu kary. Pochowany na miejskim cmentarzu w pobliżu więzienia.</a:t>
            </a:r>
          </a:p>
          <a:p>
            <a:endParaRPr lang="pl-PL" dirty="0">
              <a:solidFill>
                <a:schemeClr val="bg1"/>
              </a:solidFill>
              <a:latin typeface="Times New Roman" panose="02020603050405020304" pitchFamily="18" charset="0"/>
              <a:cs typeface="Times New Roman" panose="02020603050405020304" pitchFamily="18" charset="0"/>
            </a:endParaRPr>
          </a:p>
          <a:p>
            <a:endParaRPr lang="pl-PL" dirty="0">
              <a:solidFill>
                <a:schemeClr val="bg1"/>
              </a:solidFill>
              <a:latin typeface="Times New Roman" panose="02020603050405020304" pitchFamily="18" charset="0"/>
              <a:cs typeface="Times New Roman" panose="02020603050405020304" pitchFamily="18" charset="0"/>
            </a:endParaRPr>
          </a:p>
        </p:txBody>
      </p:sp>
      <p:pic>
        <p:nvPicPr>
          <p:cNvPr id="3" name="Obraz 2">
            <a:extLst>
              <a:ext uri="{FF2B5EF4-FFF2-40B4-BE49-F238E27FC236}">
                <a16:creationId xmlns:a16="http://schemas.microsoft.com/office/drawing/2014/main" id="{BAEE0770-5093-44F7-BE35-FEA08783F591}"/>
              </a:ext>
            </a:extLst>
          </p:cNvPr>
          <p:cNvPicPr>
            <a:picLocks noChangeAspect="1"/>
          </p:cNvPicPr>
          <p:nvPr/>
        </p:nvPicPr>
        <p:blipFill>
          <a:blip r:embed="rId2"/>
          <a:stretch>
            <a:fillRect/>
          </a:stretch>
        </p:blipFill>
        <p:spPr>
          <a:xfrm>
            <a:off x="6686562" y="745435"/>
            <a:ext cx="3593607" cy="4979504"/>
          </a:xfrm>
          <a:prstGeom prst="rect">
            <a:avLst/>
          </a:prstGeom>
        </p:spPr>
      </p:pic>
    </p:spTree>
    <p:extLst>
      <p:ext uri="{BB962C8B-B14F-4D97-AF65-F5344CB8AC3E}">
        <p14:creationId xmlns:p14="http://schemas.microsoft.com/office/powerpoint/2010/main" val="676453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DB1C5426-A504-441B-8925-1E28C3FA0A8C}"/>
              </a:ext>
            </a:extLst>
          </p:cNvPr>
          <p:cNvSpPr txBox="1"/>
          <p:nvPr/>
        </p:nvSpPr>
        <p:spPr>
          <a:xfrm>
            <a:off x="529936" y="2136338"/>
            <a:ext cx="11346872" cy="2462213"/>
          </a:xfrm>
          <a:prstGeom prst="rect">
            <a:avLst/>
          </a:prstGeom>
          <a:noFill/>
        </p:spPr>
        <p:txBody>
          <a:bodyPr wrap="square">
            <a:spAutoFit/>
          </a:bodyPr>
          <a:lstStyle/>
          <a:p>
            <a:r>
              <a:rPr lang="pl-PL" dirty="0">
                <a:solidFill>
                  <a:schemeClr val="bg1"/>
                </a:solidFill>
                <a:latin typeface="Times New Roman" panose="02020603050405020304" pitchFamily="18" charset="0"/>
                <a:cs typeface="Times New Roman" panose="02020603050405020304" pitchFamily="18" charset="0"/>
              </a:rPr>
              <a:t>"</a:t>
            </a:r>
            <a:r>
              <a:rPr lang="pl-PL" dirty="0" err="1">
                <a:solidFill>
                  <a:schemeClr val="bg1"/>
                </a:solidFill>
                <a:latin typeface="Times New Roman" panose="02020603050405020304" pitchFamily="18" charset="0"/>
                <a:cs typeface="Times New Roman" panose="02020603050405020304" pitchFamily="18" charset="0"/>
              </a:rPr>
              <a:t>Stasiuniu</a:t>
            </a:r>
            <a:r>
              <a:rPr lang="pl-PL" dirty="0">
                <a:solidFill>
                  <a:schemeClr val="bg1"/>
                </a:solidFill>
                <a:latin typeface="Times New Roman" panose="02020603050405020304" pitchFamily="18" charset="0"/>
                <a:cs typeface="Times New Roman" panose="02020603050405020304" pitchFamily="18" charset="0"/>
              </a:rPr>
              <a:t> mój Najdroższy! Już drugi list w tym roku piszę. Od Ciebie głucho. Lecz, że już tak maleńko terminu zostało, to już nie trzeba się przejmować. Szczególnie teraz, kiedy możesz liczyć tygodnie i dni nawet. […] Chwila naszego połączenia na resztę naszego życia wynagrodzi nam wszystko złe, co przez rozstanie przeżyć musieliśmy. […] Nigdy nie martw się o mnie. Teraz żyję już oczekiwaniem. Najgoręcej Cię całuję, życzę zdrowia i wytrzymałości. Całym istnieniem teraz i zawsze z Tobą. Twoja H.”</a:t>
            </a:r>
          </a:p>
          <a:p>
            <a:r>
              <a:rPr lang="pl-PL" dirty="0">
                <a:solidFill>
                  <a:schemeClr val="bg1"/>
                </a:solidFill>
                <a:latin typeface="Times New Roman" panose="02020603050405020304" pitchFamily="18" charset="0"/>
                <a:cs typeface="Times New Roman" panose="02020603050405020304" pitchFamily="18" charset="0"/>
              </a:rPr>
              <a:t> </a:t>
            </a:r>
          </a:p>
          <a:p>
            <a:r>
              <a:rPr lang="pl-PL" sz="1400" dirty="0">
                <a:solidFill>
                  <a:schemeClr val="bg1"/>
                </a:solidFill>
                <a:latin typeface="Times New Roman" panose="02020603050405020304" pitchFamily="18" charset="0"/>
                <a:cs typeface="Times New Roman" panose="02020603050405020304" pitchFamily="18" charset="0"/>
              </a:rPr>
              <a:t>Cytowany list żony, Heleny Jankowskiej, wysłany został z Warszawy 15 I 1993 r. Rzeczywiście, termin wydanego na Jana Stanisława Jankowskiego wyroku (8 lat więzienia z zaliczeniem aresztu śledczego) upływał 28 III tego roku…</a:t>
            </a:r>
          </a:p>
          <a:p>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424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8769E6-6825-46B6-9646-ACB8CFA02417}"/>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Stanisław </a:t>
            </a:r>
            <a:r>
              <a:rPr lang="pl-PL" b="1" dirty="0" err="1">
                <a:solidFill>
                  <a:schemeClr val="bg1"/>
                </a:solidFill>
                <a:latin typeface="Batang" panose="02030600000101010101" pitchFamily="18" charset="-127"/>
                <a:ea typeface="Batang" panose="02030600000101010101" pitchFamily="18" charset="-127"/>
              </a:rPr>
              <a:t>Jasiukowicz</a:t>
            </a:r>
            <a:endParaRPr lang="pl-PL" b="1" dirty="0">
              <a:solidFill>
                <a:schemeClr val="bg1"/>
              </a:solidFill>
              <a:latin typeface="Batang" panose="02030600000101010101" pitchFamily="18" charset="-127"/>
              <a:ea typeface="Batang" panose="02030600000101010101" pitchFamily="18" charset="-127"/>
            </a:endParaRPr>
          </a:p>
        </p:txBody>
      </p:sp>
      <p:pic>
        <p:nvPicPr>
          <p:cNvPr id="5" name="Symbol zastępczy zawartości 4">
            <a:extLst>
              <a:ext uri="{FF2B5EF4-FFF2-40B4-BE49-F238E27FC236}">
                <a16:creationId xmlns:a16="http://schemas.microsoft.com/office/drawing/2014/main" id="{967A74EC-1D02-4C33-9396-9AA57D906B86}"/>
              </a:ext>
            </a:extLst>
          </p:cNvPr>
          <p:cNvPicPr>
            <a:picLocks noGrp="1" noChangeAspect="1"/>
          </p:cNvPicPr>
          <p:nvPr>
            <p:ph idx="1"/>
          </p:nvPr>
        </p:nvPicPr>
        <p:blipFill>
          <a:blip r:embed="rId2"/>
          <a:stretch>
            <a:fillRect/>
          </a:stretch>
        </p:blipFill>
        <p:spPr>
          <a:xfrm>
            <a:off x="6536867" y="987425"/>
            <a:ext cx="3464842" cy="4873625"/>
          </a:xfrm>
          <a:prstGeom prst="rect">
            <a:avLst/>
          </a:prstGeom>
        </p:spPr>
      </p:pic>
      <p:sp>
        <p:nvSpPr>
          <p:cNvPr id="4" name="Symbol zastępczy tekstu 3">
            <a:extLst>
              <a:ext uri="{FF2B5EF4-FFF2-40B4-BE49-F238E27FC236}">
                <a16:creationId xmlns:a16="http://schemas.microsoft.com/office/drawing/2014/main" id="{43F140F2-1395-4893-AF04-F12470E3A2BC}"/>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Zastępca przewodniczącego Krajowej Rady Ministrów, członek Stronnictwa Narodowego. W procesie skazany na 5 lat. Wyrok odbywał na Łubiance, przeniesiony do tamtejszego szpitala więziennego. Zmarł w więzieniu </a:t>
            </a:r>
            <a:r>
              <a:rPr lang="pl-PL" dirty="0" err="1">
                <a:solidFill>
                  <a:schemeClr val="bg1"/>
                </a:solidFill>
                <a:latin typeface="Times New Roman" panose="02020603050405020304" pitchFamily="18" charset="0"/>
                <a:cs typeface="Times New Roman" panose="02020603050405020304" pitchFamily="18" charset="0"/>
              </a:rPr>
              <a:t>Butryki</a:t>
            </a:r>
            <a:r>
              <a:rPr lang="pl-PL" dirty="0">
                <a:solidFill>
                  <a:schemeClr val="bg1"/>
                </a:solidFill>
                <a:latin typeface="Times New Roman" panose="02020603050405020304" pitchFamily="18" charset="0"/>
                <a:cs typeface="Times New Roman" panose="02020603050405020304" pitchFamily="18" charset="0"/>
              </a:rPr>
              <a:t> w Moskwie w 1946 roku. Jeszcze w 1987 roku rodzina nie znała daty śmierci.</a:t>
            </a:r>
          </a:p>
        </p:txBody>
      </p:sp>
    </p:spTree>
    <p:extLst>
      <p:ext uri="{BB962C8B-B14F-4D97-AF65-F5344CB8AC3E}">
        <p14:creationId xmlns:p14="http://schemas.microsoft.com/office/powerpoint/2010/main" val="1436538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749A3C-E58C-4B16-A3BE-7E9B1CB4190A}"/>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Kazimierz Kobylański</a:t>
            </a:r>
          </a:p>
        </p:txBody>
      </p:sp>
      <p:pic>
        <p:nvPicPr>
          <p:cNvPr id="5" name="Symbol zastępczy zawartości 4">
            <a:extLst>
              <a:ext uri="{FF2B5EF4-FFF2-40B4-BE49-F238E27FC236}">
                <a16:creationId xmlns:a16="http://schemas.microsoft.com/office/drawing/2014/main" id="{EFAAFF13-4EAD-4929-BDAF-C5A6A870FE7F}"/>
              </a:ext>
            </a:extLst>
          </p:cNvPr>
          <p:cNvPicPr>
            <a:picLocks noGrp="1" noChangeAspect="1"/>
          </p:cNvPicPr>
          <p:nvPr>
            <p:ph idx="1"/>
          </p:nvPr>
        </p:nvPicPr>
        <p:blipFill>
          <a:blip r:embed="rId2"/>
          <a:stretch>
            <a:fillRect/>
          </a:stretch>
        </p:blipFill>
        <p:spPr>
          <a:xfrm>
            <a:off x="6534487" y="987425"/>
            <a:ext cx="3469602" cy="4873625"/>
          </a:xfrm>
          <a:prstGeom prst="rect">
            <a:avLst/>
          </a:prstGeom>
        </p:spPr>
      </p:pic>
      <p:sp>
        <p:nvSpPr>
          <p:cNvPr id="4" name="Symbol zastępczy tekstu 3">
            <a:extLst>
              <a:ext uri="{FF2B5EF4-FFF2-40B4-BE49-F238E27FC236}">
                <a16:creationId xmlns:a16="http://schemas.microsoft.com/office/drawing/2014/main" id="{FB016C12-4430-4C5B-A097-B6636C8A4DEF}"/>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Członek Stronnictwa Narodowego. W procesie uniewinniony. Wrócił do kraju w czerwcu 1945 roku. Po powrocie podwójnie aresztowany. Po tajnym procesie w 1949 skazany na 12 lat więzienia. Zwolniony w grudniu 1954 roku. Zmarł w 1978 w Warszawie.</a:t>
            </a:r>
          </a:p>
        </p:txBody>
      </p:sp>
    </p:spTree>
    <p:extLst>
      <p:ext uri="{BB962C8B-B14F-4D97-AF65-F5344CB8AC3E}">
        <p14:creationId xmlns:p14="http://schemas.microsoft.com/office/powerpoint/2010/main" val="1022846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990A65-4EB8-402C-81D9-9AC04110C6B4}"/>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Stanisław Michałowski</a:t>
            </a:r>
          </a:p>
        </p:txBody>
      </p:sp>
      <p:pic>
        <p:nvPicPr>
          <p:cNvPr id="5" name="Symbol zastępczy zawartości 4">
            <a:extLst>
              <a:ext uri="{FF2B5EF4-FFF2-40B4-BE49-F238E27FC236}">
                <a16:creationId xmlns:a16="http://schemas.microsoft.com/office/drawing/2014/main" id="{90A5980E-B29F-4569-9381-D6982852C4BB}"/>
              </a:ext>
            </a:extLst>
          </p:cNvPr>
          <p:cNvPicPr>
            <a:picLocks noGrp="1" noChangeAspect="1"/>
          </p:cNvPicPr>
          <p:nvPr>
            <p:ph idx="1"/>
          </p:nvPr>
        </p:nvPicPr>
        <p:blipFill>
          <a:blip r:embed="rId2"/>
          <a:stretch>
            <a:fillRect/>
          </a:stretch>
        </p:blipFill>
        <p:spPr>
          <a:xfrm>
            <a:off x="6498791" y="987425"/>
            <a:ext cx="3540993" cy="4873625"/>
          </a:xfrm>
          <a:prstGeom prst="rect">
            <a:avLst/>
          </a:prstGeom>
        </p:spPr>
      </p:pic>
      <p:sp>
        <p:nvSpPr>
          <p:cNvPr id="4" name="Symbol zastępczy tekstu 3">
            <a:extLst>
              <a:ext uri="{FF2B5EF4-FFF2-40B4-BE49-F238E27FC236}">
                <a16:creationId xmlns:a16="http://schemas.microsoft.com/office/drawing/2014/main" id="{DBF2B94A-7724-42EB-8F00-597B8F6C0873}"/>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Zastępca członka Rady Jedności Narodowej, wiceprzewodniczący Zjednoczenia Demokratycznego. W Procesie uniewinniony. W 1948 aresztowany przez UB pod zarzutem sabotażu. W styczniu 1950 skazano go na 9 lat więzienia. W 1952 wyszedł na wolność, ale w dalszym ciągu inwigilowało go UB. Zmarł w 1984 roku.</a:t>
            </a:r>
          </a:p>
        </p:txBody>
      </p:sp>
    </p:spTree>
    <p:extLst>
      <p:ext uri="{BB962C8B-B14F-4D97-AF65-F5344CB8AC3E}">
        <p14:creationId xmlns:p14="http://schemas.microsoft.com/office/powerpoint/2010/main" val="1453359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C3E515-44CC-4D33-B79D-45FC05604FB7}"/>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cs typeface="Times New Roman" panose="02020603050405020304" pitchFamily="18" charset="0"/>
              </a:rPr>
              <a:t>Stanisław Mierzwa</a:t>
            </a:r>
          </a:p>
        </p:txBody>
      </p:sp>
      <p:pic>
        <p:nvPicPr>
          <p:cNvPr id="5" name="Symbol zastępczy zawartości 4">
            <a:extLst>
              <a:ext uri="{FF2B5EF4-FFF2-40B4-BE49-F238E27FC236}">
                <a16:creationId xmlns:a16="http://schemas.microsoft.com/office/drawing/2014/main" id="{6A979387-C636-4F64-A8CE-1CB54C1ECABB}"/>
              </a:ext>
            </a:extLst>
          </p:cNvPr>
          <p:cNvPicPr>
            <a:picLocks noGrp="1" noChangeAspect="1"/>
          </p:cNvPicPr>
          <p:nvPr>
            <p:ph idx="1"/>
          </p:nvPr>
        </p:nvPicPr>
        <p:blipFill>
          <a:blip r:embed="rId2"/>
          <a:stretch>
            <a:fillRect/>
          </a:stretch>
        </p:blipFill>
        <p:spPr>
          <a:xfrm>
            <a:off x="6508310" y="987425"/>
            <a:ext cx="3521955" cy="4873625"/>
          </a:xfrm>
          <a:prstGeom prst="rect">
            <a:avLst/>
          </a:prstGeom>
        </p:spPr>
      </p:pic>
      <p:sp>
        <p:nvSpPr>
          <p:cNvPr id="4" name="Symbol zastępczy tekstu 3">
            <a:extLst>
              <a:ext uri="{FF2B5EF4-FFF2-40B4-BE49-F238E27FC236}">
                <a16:creationId xmlns:a16="http://schemas.microsoft.com/office/drawing/2014/main" id="{D367EEAB-1EB4-4314-A1F6-EB900683A997}"/>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Zastępca członka Rady Jedności Narodowej. Członek Stronnictwa Ludowego. W procesie skazany na 4 miesiące więzienia. Do kraju wrócił w sierpniu 1945 roku. Członek opozycyjnego PSL. Aresztowany w 1946, skazany na 10 lat, zwolniony w 1953. Zmarł w Krakowie w 1985 roku.</a:t>
            </a:r>
          </a:p>
        </p:txBody>
      </p:sp>
    </p:spTree>
    <p:extLst>
      <p:ext uri="{BB962C8B-B14F-4D97-AF65-F5344CB8AC3E}">
        <p14:creationId xmlns:p14="http://schemas.microsoft.com/office/powerpoint/2010/main" val="1406503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338F1E16-1AA3-4514-A14F-8D4EFDF9F2C7}"/>
              </a:ext>
            </a:extLst>
          </p:cNvPr>
          <p:cNvSpPr txBox="1"/>
          <p:nvPr/>
        </p:nvSpPr>
        <p:spPr>
          <a:xfrm>
            <a:off x="311727" y="1665882"/>
            <a:ext cx="11741728" cy="3908762"/>
          </a:xfrm>
          <a:prstGeom prst="rect">
            <a:avLst/>
          </a:prstGeom>
          <a:noFill/>
        </p:spPr>
        <p:txBody>
          <a:bodyPr wrap="square">
            <a:spAutoFit/>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"Oskarżony Mierzwa na procesie w Moskwie był oskarżony nie o to, że brał udział w związku albo w spisku, w organizacji mającej zamiary zbrodnicze przeciwko urządzeniom państwowym, ale o to, że nie powiadomił władz o istnieniu związku przestępczego i za to został skazany na 4 miesiące. Wysoki Sądzie, mamy identyczny wypadek w tym procesie”</a:t>
            </a:r>
          </a:p>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Z wystąpienia obrońcy Zygmunta Grossa, broniącego Stanisława Mierzwy, dla którego prokurator płk Stanisław </a:t>
            </a:r>
            <a:r>
              <a:rPr lang="pl-PL" dirty="0" err="1">
                <a:solidFill>
                  <a:schemeClr val="bg1"/>
                </a:solidFill>
                <a:latin typeface="Times New Roman" panose="02020603050405020304" pitchFamily="18" charset="0"/>
                <a:cs typeface="Times New Roman" panose="02020603050405020304" pitchFamily="18" charset="0"/>
              </a:rPr>
              <a:t>Zarakowski</a:t>
            </a:r>
            <a:r>
              <a:rPr lang="pl-PL" dirty="0">
                <a:solidFill>
                  <a:schemeClr val="bg1"/>
                </a:solidFill>
                <a:latin typeface="Times New Roman" panose="02020603050405020304" pitchFamily="18" charset="0"/>
                <a:cs typeface="Times New Roman" panose="02020603050405020304" pitchFamily="18" charset="0"/>
              </a:rPr>
              <a:t> zażądał kary 15 lat więzienia i który ostatecznie został skazany na 10 lat więzienia</a:t>
            </a:r>
          </a:p>
          <a:p>
            <a:r>
              <a:rPr lang="pl-PL" dirty="0">
                <a:solidFill>
                  <a:schemeClr val="bg1"/>
                </a:solidFill>
                <a:latin typeface="Times New Roman" panose="02020603050405020304" pitchFamily="18" charset="0"/>
                <a:cs typeface="Times New Roman" panose="02020603050405020304" pitchFamily="18" charset="0"/>
              </a:rPr>
              <a:t>„Subiektywnie nie można Mierzwy nazwać reakcjonistą. […] Mierzwa tonem pełnym szczerości i niepozbawionym tragicznego patosu oświadcza, iż najwięcej bolą go zarzuty, iż walczył z państwem i demokracją. […] Nie bez godności i z wielką swadą bronił się Mierzwa przed atakami prokuratora. Odpowiadał na pytania obrony. Sala słuchała w napięciu milczeniu”.</a:t>
            </a:r>
          </a:p>
          <a:p>
            <a:endParaRPr lang="pl-PL" dirty="0">
              <a:solidFill>
                <a:schemeClr val="bg1"/>
              </a:solidFill>
              <a:latin typeface="Times New Roman" panose="02020603050405020304" pitchFamily="18" charset="0"/>
              <a:cs typeface="Times New Roman" panose="02020603050405020304" pitchFamily="18" charset="0"/>
            </a:endParaRPr>
          </a:p>
          <a:p>
            <a:r>
              <a:rPr lang="pl-PL" sz="1400" dirty="0">
                <a:solidFill>
                  <a:schemeClr val="bg1"/>
                </a:solidFill>
                <a:latin typeface="Times New Roman" panose="02020603050405020304" pitchFamily="18" charset="0"/>
                <a:cs typeface="Times New Roman" panose="02020603050405020304" pitchFamily="18" charset="0"/>
              </a:rPr>
              <a:t>Jan Alfred Szczepański, "Dziennik Polski", Kraków, 28 VIII 1947, nr 234</a:t>
            </a:r>
          </a:p>
          <a:p>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9290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E07974-49F7-4907-A5DA-437628CBD8D3}"/>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Leopold Okulicki</a:t>
            </a:r>
          </a:p>
        </p:txBody>
      </p:sp>
      <p:pic>
        <p:nvPicPr>
          <p:cNvPr id="5" name="Symbol zastępczy zawartości 4">
            <a:extLst>
              <a:ext uri="{FF2B5EF4-FFF2-40B4-BE49-F238E27FC236}">
                <a16:creationId xmlns:a16="http://schemas.microsoft.com/office/drawing/2014/main" id="{5F436CC7-4175-406B-955E-DB5ABFBF2D53}"/>
              </a:ext>
            </a:extLst>
          </p:cNvPr>
          <p:cNvPicPr>
            <a:picLocks noGrp="1" noChangeAspect="1"/>
          </p:cNvPicPr>
          <p:nvPr>
            <p:ph idx="1"/>
          </p:nvPr>
        </p:nvPicPr>
        <p:blipFill>
          <a:blip r:embed="rId2"/>
          <a:stretch>
            <a:fillRect/>
          </a:stretch>
        </p:blipFill>
        <p:spPr>
          <a:xfrm>
            <a:off x="6503551" y="987425"/>
            <a:ext cx="3531474" cy="4873625"/>
          </a:xfrm>
          <a:prstGeom prst="rect">
            <a:avLst/>
          </a:prstGeom>
        </p:spPr>
      </p:pic>
      <p:sp>
        <p:nvSpPr>
          <p:cNvPr id="4" name="Symbol zastępczy tekstu 3">
            <a:extLst>
              <a:ext uri="{FF2B5EF4-FFF2-40B4-BE49-F238E27FC236}">
                <a16:creationId xmlns:a16="http://schemas.microsoft.com/office/drawing/2014/main" id="{448FE0B3-B424-4AE3-9400-4911034FFF42}"/>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Komendant organizacji NIE, ostatni dowódca AK. W procesie skazany na 10 lat, zmarł w więzieniu </a:t>
            </a:r>
            <a:r>
              <a:rPr lang="pl-PL" dirty="0" err="1">
                <a:solidFill>
                  <a:schemeClr val="bg1"/>
                </a:solidFill>
                <a:latin typeface="Times New Roman" panose="02020603050405020304" pitchFamily="18" charset="0"/>
                <a:cs typeface="Times New Roman" panose="02020603050405020304" pitchFamily="18" charset="0"/>
              </a:rPr>
              <a:t>Butyrki</a:t>
            </a:r>
            <a:r>
              <a:rPr lang="pl-PL" dirty="0">
                <a:solidFill>
                  <a:schemeClr val="bg1"/>
                </a:solidFill>
                <a:latin typeface="Times New Roman" panose="02020603050405020304" pitchFamily="18" charset="0"/>
                <a:cs typeface="Times New Roman" panose="02020603050405020304" pitchFamily="18" charset="0"/>
              </a:rPr>
              <a:t> 24 grudnia 1946 roku. W czerwcu 1955 rządy USA i UK złożyły oficjalne noty dyplomatyczne w Moskwie i w Warszawie z zapytaniem o los tych oskarżonych w „procesie szesnastu”, którzy nie powrócili z ZSRR. W rezultacie w październiku 1955 i w 1956 władze ZSRR ogłosiły, że Okulicki zmarł w więzieniu na Łubiance 24 grudnia 1946 roku.</a:t>
            </a:r>
          </a:p>
        </p:txBody>
      </p:sp>
    </p:spTree>
    <p:extLst>
      <p:ext uri="{BB962C8B-B14F-4D97-AF65-F5344CB8AC3E}">
        <p14:creationId xmlns:p14="http://schemas.microsoft.com/office/powerpoint/2010/main" val="2416156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D41D09-14EE-408A-ACA5-90084EFACB89}"/>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Antoni Pajdak</a:t>
            </a:r>
          </a:p>
        </p:txBody>
      </p:sp>
      <p:pic>
        <p:nvPicPr>
          <p:cNvPr id="5" name="Symbol zastępczy zawartości 4">
            <a:extLst>
              <a:ext uri="{FF2B5EF4-FFF2-40B4-BE49-F238E27FC236}">
                <a16:creationId xmlns:a16="http://schemas.microsoft.com/office/drawing/2014/main" id="{9EA47F98-DA82-44E5-9E53-38627E255231}"/>
              </a:ext>
            </a:extLst>
          </p:cNvPr>
          <p:cNvPicPr>
            <a:picLocks noGrp="1" noChangeAspect="1"/>
          </p:cNvPicPr>
          <p:nvPr>
            <p:ph idx="1"/>
          </p:nvPr>
        </p:nvPicPr>
        <p:blipFill>
          <a:blip r:embed="rId2"/>
          <a:stretch>
            <a:fillRect/>
          </a:stretch>
        </p:blipFill>
        <p:spPr>
          <a:xfrm>
            <a:off x="5981425" y="987425"/>
            <a:ext cx="4575726" cy="4873625"/>
          </a:xfrm>
          <a:prstGeom prst="rect">
            <a:avLst/>
          </a:prstGeom>
        </p:spPr>
      </p:pic>
      <p:sp>
        <p:nvSpPr>
          <p:cNvPr id="4" name="Symbol zastępczy tekstu 3">
            <a:extLst>
              <a:ext uri="{FF2B5EF4-FFF2-40B4-BE49-F238E27FC236}">
                <a16:creationId xmlns:a16="http://schemas.microsoft.com/office/drawing/2014/main" id="{2BA5BE56-8BC2-4CFA-822F-190925C042D1}"/>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Zastępca przewodniczącego KRM (Jankowskiego), członek Polskiej Partii Socjalistycznej PPS-WRN. W trakcie śledztwa odmówił zeznań, co stało się przyczyną nie włączenia go w skład oskarżonych w Procesie, wg. oficjalnego komunikatu przyczyną jego nieobecności była choroba. Sądzony oddzielnie w listopadzie 1944 otrzymał karę 5 lat więzienia. Zesłany w maju 1950. Zesłany w maju 1950 roku na bezterminowy pobyt na Syberii, skąd wrócił do kraju 1955. Zamordowany w 1988 przez nieznanych sprawców.</a:t>
            </a:r>
          </a:p>
        </p:txBody>
      </p:sp>
    </p:spTree>
    <p:extLst>
      <p:ext uri="{BB962C8B-B14F-4D97-AF65-F5344CB8AC3E}">
        <p14:creationId xmlns:p14="http://schemas.microsoft.com/office/powerpoint/2010/main" val="2347158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a16="http://schemas.microsoft.com/office/drawing/2014/main" id="{1CB5AC07-17EF-4257-BD98-6DC2D19E3A50}"/>
              </a:ext>
            </a:extLst>
          </p:cNvPr>
          <p:cNvSpPr>
            <a:spLocks noGrp="1"/>
          </p:cNvSpPr>
          <p:nvPr>
            <p:ph idx="1"/>
          </p:nvPr>
        </p:nvSpPr>
        <p:spPr>
          <a:xfrm>
            <a:off x="295275" y="314324"/>
            <a:ext cx="11582400" cy="6391275"/>
          </a:xfrm>
        </p:spPr>
        <p:txBody>
          <a:bodyPr/>
          <a:lstStyle/>
          <a:p>
            <a:pPr marL="0" indent="0">
              <a:buNone/>
            </a:pPr>
            <a:r>
              <a:rPr lang="pl-PL" dirty="0">
                <a:latin typeface="Times New Roman" panose="02020603050405020304" pitchFamily="18" charset="0"/>
                <a:cs typeface="Times New Roman" panose="02020603050405020304" pitchFamily="18" charset="0"/>
              </a:rPr>
              <a:t>W lutym 1945 Mołotow wprost odrzucił kandydaturę Mikołajczyka do rozmów o nowym rządzie. Argumentując powołał się na brak uznania przez Mikołajczyka postanowień jałtańskich względem Polski.</a:t>
            </a:r>
          </a:p>
          <a:p>
            <a:pPr marL="0" indent="0">
              <a:buNone/>
            </a:pPr>
            <a:r>
              <a:rPr lang="pl-PL" dirty="0">
                <a:latin typeface="Times New Roman" panose="02020603050405020304" pitchFamily="18" charset="0"/>
                <a:cs typeface="Times New Roman" panose="02020603050405020304" pitchFamily="18" charset="0"/>
              </a:rPr>
              <a:t>Pod naciskiem Churchilla Mikołajczyk publicznie zadeklarował akceptację postanowień jałtańskich.</a:t>
            </a:r>
          </a:p>
          <a:p>
            <a:pPr marL="0" indent="0">
              <a:buNone/>
            </a:pPr>
            <a:r>
              <a:rPr lang="pl-PL" dirty="0">
                <a:latin typeface="Times New Roman" panose="02020603050405020304" pitchFamily="18" charset="0"/>
                <a:cs typeface="Times New Roman" panose="02020603050405020304" pitchFamily="18" charset="0"/>
              </a:rPr>
              <a:t>Dla Stalina było to za mało. Żądał od Mikołajczyka akceptacji nowej wschodniej granicy Polski na linii Curzona i włączenie Lwowa do Związku Sowieckiego.</a:t>
            </a:r>
          </a:p>
          <a:p>
            <a:pPr marL="0" indent="0">
              <a:buNone/>
            </a:pPr>
            <a:r>
              <a:rPr lang="pl-PL" dirty="0">
                <a:latin typeface="Times New Roman" panose="02020603050405020304" pitchFamily="18" charset="0"/>
                <a:cs typeface="Times New Roman" panose="02020603050405020304" pitchFamily="18" charset="0"/>
              </a:rPr>
              <a:t>Po akceptacji tych żądań upór Stalina się zmniejszył i wyraził zgodę na udział Mikołajczyka w rozmowach.</a:t>
            </a:r>
          </a:p>
          <a:p>
            <a:pPr marL="0" indent="0">
              <a:buNone/>
            </a:pPr>
            <a:r>
              <a:rPr lang="pl-PL" dirty="0">
                <a:latin typeface="Times New Roman" panose="02020603050405020304" pitchFamily="18" charset="0"/>
                <a:cs typeface="Times New Roman" panose="02020603050405020304" pitchFamily="18" charset="0"/>
              </a:rPr>
              <a:t>Jednak zgoda na udział w rozmowach nie oznaczała jednocześnie zgody na wejście do nowego rządu.</a:t>
            </a:r>
          </a:p>
        </p:txBody>
      </p:sp>
    </p:spTree>
    <p:extLst>
      <p:ext uri="{BB962C8B-B14F-4D97-AF65-F5344CB8AC3E}">
        <p14:creationId xmlns:p14="http://schemas.microsoft.com/office/powerpoint/2010/main" val="2790967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DFCA37-E021-4A95-A1D8-975B9BA60C15}"/>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Kazimierz Pużak</a:t>
            </a:r>
          </a:p>
        </p:txBody>
      </p:sp>
      <p:pic>
        <p:nvPicPr>
          <p:cNvPr id="5" name="Symbol zastępczy zawartości 4">
            <a:extLst>
              <a:ext uri="{FF2B5EF4-FFF2-40B4-BE49-F238E27FC236}">
                <a16:creationId xmlns:a16="http://schemas.microsoft.com/office/drawing/2014/main" id="{3D34F571-819B-4FBD-8ABE-3606799AE04B}"/>
              </a:ext>
            </a:extLst>
          </p:cNvPr>
          <p:cNvPicPr>
            <a:picLocks noGrp="1" noChangeAspect="1"/>
          </p:cNvPicPr>
          <p:nvPr>
            <p:ph idx="1"/>
          </p:nvPr>
        </p:nvPicPr>
        <p:blipFill>
          <a:blip r:embed="rId2"/>
          <a:stretch>
            <a:fillRect/>
          </a:stretch>
        </p:blipFill>
        <p:spPr>
          <a:xfrm>
            <a:off x="6515449" y="987425"/>
            <a:ext cx="3507677" cy="4873625"/>
          </a:xfrm>
          <a:prstGeom prst="rect">
            <a:avLst/>
          </a:prstGeom>
        </p:spPr>
      </p:pic>
      <p:sp>
        <p:nvSpPr>
          <p:cNvPr id="4" name="Symbol zastępczy tekstu 3">
            <a:extLst>
              <a:ext uri="{FF2B5EF4-FFF2-40B4-BE49-F238E27FC236}">
                <a16:creationId xmlns:a16="http://schemas.microsoft.com/office/drawing/2014/main" id="{BC9B7D73-030E-43EB-91B7-27BEDA7F4F86}"/>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Sekretarz generalny Polskiej Partii Socjalistycznej PPS-WRN, przewodniczący Rady Jedności Narodowej. W procesie skazany na rok i 6 miesięcy więzienia, po przedterminowym zwolnieniu wrócił do kraju w listopadzie 1945 roku. Ponownie aresztowany w 1947 roku, skazany na 10 lat więzienia. Zmarł w więzieniu w Rawiczu 30 kwietnia 1950 w wyniku pęknięcia aorty po zepchnięciu go ze schodów. Umierał kilka dni, bez otrzymania opieki medycznej. Został pochowany potajemnie na Cmentarzu Powązkowskim</a:t>
            </a:r>
          </a:p>
        </p:txBody>
      </p:sp>
    </p:spTree>
    <p:extLst>
      <p:ext uri="{BB962C8B-B14F-4D97-AF65-F5344CB8AC3E}">
        <p14:creationId xmlns:p14="http://schemas.microsoft.com/office/powerpoint/2010/main" val="3647619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0F6A91-35FD-4931-8F3B-47C49D62C365}"/>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Józef </a:t>
            </a:r>
            <a:r>
              <a:rPr lang="pl-PL" b="1" dirty="0" err="1">
                <a:solidFill>
                  <a:schemeClr val="bg1"/>
                </a:solidFill>
                <a:latin typeface="Batang" panose="02030600000101010101" pitchFamily="18" charset="-127"/>
                <a:ea typeface="Batang" panose="02030600000101010101" pitchFamily="18" charset="-127"/>
              </a:rPr>
              <a:t>Stemler</a:t>
            </a:r>
            <a:endParaRPr lang="pl-PL" b="1" dirty="0">
              <a:solidFill>
                <a:schemeClr val="bg1"/>
              </a:solidFill>
              <a:latin typeface="Batang" panose="02030600000101010101" pitchFamily="18" charset="-127"/>
              <a:ea typeface="Batang" panose="02030600000101010101" pitchFamily="18" charset="-127"/>
            </a:endParaRPr>
          </a:p>
        </p:txBody>
      </p:sp>
      <p:pic>
        <p:nvPicPr>
          <p:cNvPr id="5" name="Symbol zastępczy zawartości 4">
            <a:extLst>
              <a:ext uri="{FF2B5EF4-FFF2-40B4-BE49-F238E27FC236}">
                <a16:creationId xmlns:a16="http://schemas.microsoft.com/office/drawing/2014/main" id="{AA2A9B70-17A6-4D74-863B-27BA3BF471AD}"/>
              </a:ext>
            </a:extLst>
          </p:cNvPr>
          <p:cNvPicPr>
            <a:picLocks noGrp="1" noChangeAspect="1"/>
          </p:cNvPicPr>
          <p:nvPr>
            <p:ph idx="1"/>
          </p:nvPr>
        </p:nvPicPr>
        <p:blipFill>
          <a:blip r:embed="rId2"/>
          <a:stretch>
            <a:fillRect/>
          </a:stretch>
        </p:blipFill>
        <p:spPr>
          <a:xfrm>
            <a:off x="6598739" y="987425"/>
            <a:ext cx="3341098" cy="4873625"/>
          </a:xfrm>
          <a:prstGeom prst="rect">
            <a:avLst/>
          </a:prstGeom>
        </p:spPr>
      </p:pic>
      <p:sp>
        <p:nvSpPr>
          <p:cNvPr id="4" name="Symbol zastępczy tekstu 3">
            <a:extLst>
              <a:ext uri="{FF2B5EF4-FFF2-40B4-BE49-F238E27FC236}">
                <a16:creationId xmlns:a16="http://schemas.microsoft.com/office/drawing/2014/main" id="{72B35D7C-8A99-440D-B726-EEB2B791BA07}"/>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Tłumacz i sekretarz w czasie rozmów w Pruszkowie, kierownik Oddziału Warszawskiego Polskiego Czerwonego Krzyża. W procesie uniewinniony. </a:t>
            </a:r>
            <a:r>
              <a:rPr lang="pl-PL" dirty="0" err="1">
                <a:solidFill>
                  <a:schemeClr val="bg1"/>
                </a:solidFill>
                <a:latin typeface="Times New Roman" panose="02020603050405020304" pitchFamily="18" charset="0"/>
                <a:cs typeface="Times New Roman" panose="02020603050405020304" pitchFamily="18" charset="0"/>
              </a:rPr>
              <a:t>Wrocił</a:t>
            </a:r>
            <a:r>
              <a:rPr lang="pl-PL" dirty="0">
                <a:solidFill>
                  <a:schemeClr val="bg1"/>
                </a:solidFill>
                <a:latin typeface="Times New Roman" panose="02020603050405020304" pitchFamily="18" charset="0"/>
                <a:cs typeface="Times New Roman" panose="02020603050405020304" pitchFamily="18" charset="0"/>
              </a:rPr>
              <a:t> do kraju w czerwcu 1945 roku. Aresztowany w 1951 roku, oskarżony o udział w siatce szpiegowskiej USA związanej z osobą biskupa kieleckiego Czesława Kaczmarka. Skazany na 6 lat, zwolniony z więzienia w 1956 roku. Zmarł w 1966 roku.</a:t>
            </a:r>
          </a:p>
        </p:txBody>
      </p:sp>
    </p:spTree>
    <p:extLst>
      <p:ext uri="{BB962C8B-B14F-4D97-AF65-F5344CB8AC3E}">
        <p14:creationId xmlns:p14="http://schemas.microsoft.com/office/powerpoint/2010/main" val="3996697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AB0566-AB8A-4AB7-9579-AA321EC29B61}"/>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Zbigniew Stypułkowski</a:t>
            </a:r>
          </a:p>
        </p:txBody>
      </p:sp>
      <p:pic>
        <p:nvPicPr>
          <p:cNvPr id="5" name="Symbol zastępczy zawartości 4">
            <a:extLst>
              <a:ext uri="{FF2B5EF4-FFF2-40B4-BE49-F238E27FC236}">
                <a16:creationId xmlns:a16="http://schemas.microsoft.com/office/drawing/2014/main" id="{3B6B6CD5-1257-426D-AA3E-24B54FBB29CF}"/>
              </a:ext>
            </a:extLst>
          </p:cNvPr>
          <p:cNvPicPr>
            <a:picLocks noGrp="1" noChangeAspect="1"/>
          </p:cNvPicPr>
          <p:nvPr>
            <p:ph idx="1"/>
          </p:nvPr>
        </p:nvPicPr>
        <p:blipFill>
          <a:blip r:embed="rId2"/>
          <a:stretch>
            <a:fillRect/>
          </a:stretch>
        </p:blipFill>
        <p:spPr>
          <a:xfrm>
            <a:off x="6532107" y="987425"/>
            <a:ext cx="3474361" cy="4873625"/>
          </a:xfrm>
          <a:prstGeom prst="rect">
            <a:avLst/>
          </a:prstGeom>
        </p:spPr>
      </p:pic>
      <p:sp>
        <p:nvSpPr>
          <p:cNvPr id="4" name="Symbol zastępczy tekstu 3">
            <a:extLst>
              <a:ext uri="{FF2B5EF4-FFF2-40B4-BE49-F238E27FC236}">
                <a16:creationId xmlns:a16="http://schemas.microsoft.com/office/drawing/2014/main" id="{6BB31712-3674-4D15-B59E-6998AB88CFD8}"/>
              </a:ext>
            </a:extLst>
          </p:cNvPr>
          <p:cNvSpPr>
            <a:spLocks noGrp="1"/>
          </p:cNvSpPr>
          <p:nvPr>
            <p:ph type="body" sz="half" idx="2"/>
          </p:nvPr>
        </p:nvSpPr>
        <p:spPr/>
        <p:txBody>
          <a:bodyPr/>
          <a:lstStyle/>
          <a:p>
            <a:endParaRPr lang="pl-PL" dirty="0">
              <a:solidFill>
                <a:schemeClr val="bg1"/>
              </a:solidFill>
            </a:endParaRPr>
          </a:p>
          <a:p>
            <a:r>
              <a:rPr lang="pl-PL" dirty="0">
                <a:solidFill>
                  <a:schemeClr val="bg1"/>
                </a:solidFill>
              </a:rPr>
              <a:t>Współorganizator Narodowych Sił Zbrojnych, reprezentant Stronnictwa Narodowego w Radzie Jedności Narodowej. W procesie skazany na 4 miesiące. Do kraju wrócił w sierpniu 1945 roku. Zagrożony aresztowaniem 30 listopada 1945 opuścił kraj, wywieziony przez oficerów 1 Dywizji Pancernej w konwoju UNRRA. W kilka godzin po wyjeździe UB było w jego warszawskim mieszkaniu. Następnie ewakuował się w 1946 do Wielkiej Brytanii, łącząc się z rodziną, tam matka i żona przeżyły wojnę, syn wyjechał wraz z nim z Polski. Zmarł w Londynie w 1979 roku.</a:t>
            </a:r>
          </a:p>
          <a:p>
            <a:endParaRPr lang="pl-PL" dirty="0">
              <a:solidFill>
                <a:schemeClr val="bg1"/>
              </a:solidFill>
            </a:endParaRPr>
          </a:p>
        </p:txBody>
      </p:sp>
    </p:spTree>
    <p:extLst>
      <p:ext uri="{BB962C8B-B14F-4D97-AF65-F5344CB8AC3E}">
        <p14:creationId xmlns:p14="http://schemas.microsoft.com/office/powerpoint/2010/main" val="3837914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51A22AE5-AE4F-4ADA-A962-4AE94DDCBD43}"/>
              </a:ext>
            </a:extLst>
          </p:cNvPr>
          <p:cNvSpPr txBox="1"/>
          <p:nvPr/>
        </p:nvSpPr>
        <p:spPr>
          <a:xfrm>
            <a:off x="342900" y="166255"/>
            <a:ext cx="11450783" cy="5847755"/>
          </a:xfrm>
          <a:prstGeom prst="rect">
            <a:avLst/>
          </a:prstGeom>
          <a:noFill/>
        </p:spPr>
        <p:txBody>
          <a:bodyPr wrap="square">
            <a:spAutoFit/>
          </a:bodyPr>
          <a:lstStyle/>
          <a:p>
            <a:endParaRPr lang="pl-PL" sz="1600" dirty="0">
              <a:solidFill>
                <a:schemeClr val="bg1"/>
              </a:solidFill>
              <a:latin typeface="Times New Roman" panose="02020603050405020304" pitchFamily="18" charset="0"/>
              <a:cs typeface="Times New Roman" panose="02020603050405020304" pitchFamily="18" charset="0"/>
            </a:endParaRPr>
          </a:p>
          <a:p>
            <a:r>
              <a:rPr lang="pl-PL" sz="1600" dirty="0">
                <a:solidFill>
                  <a:schemeClr val="bg1"/>
                </a:solidFill>
                <a:latin typeface="Times New Roman" panose="02020603050405020304" pitchFamily="18" charset="0"/>
                <a:cs typeface="Times New Roman" panose="02020603050405020304" pitchFamily="18" charset="0"/>
              </a:rPr>
              <a:t>"Dla tych względów nie przyznaję się do winy. Przede wszystkim jednak nie przyznaje się dlatego, że z różnych stron jestem namawiany, abym to uczynił. Według tutejszych praw i obyczajów – mówią  – przyznanie się do winy jest uzasadnieniem dla daleko idącego złagodzenia kary, bądź nawet całkowitego jej darowania. Nie uczynię tego nie tylko dlatego, że szczerze czuję się niewinny - uważam, że gdybym wbrew swojemu sumieniu, raz ugiął się pod groźbą kary lub przed mocą potęgi, jaką Związek Sowiecki niewątpliwie reprezentuje,  stopniowo stawałbym się niewolnikiem tej potęgi. A wówczas straciłbym nie tylko wszelkie warunki dla godnego reprezentowania interesów mojej ojczyzny, ale byłbym również złym partnerem dla rozmów ze Związkiem Sowieckim. Bo niewolnik całuje stopy, liże łapy i boi się swego pana, ale korzysta z pierwszych jego trudności, aby wbić mu nóż w plecy i zdradzić go. Chcę pozostać wolnym człowiekiem przynajmniej w swoim sumieniu, albo – jeśli wrócę kiedy do kraju – móc pracować nad usunięciem tych wielkich trudności, jakie jeszcze leżą na drodze do zbliżenia sąsiedzkiego polsko-rosyjskiego, zbliżenia, które niewątpliwie leży w interesie mojej ojczyzny. Proszę o uniewinnienie mnie”.</a:t>
            </a:r>
          </a:p>
          <a:p>
            <a:endParaRPr lang="pl-PL" sz="1200" dirty="0">
              <a:solidFill>
                <a:schemeClr val="bg1"/>
              </a:solidFill>
              <a:latin typeface="Times New Roman" panose="02020603050405020304" pitchFamily="18" charset="0"/>
              <a:cs typeface="Times New Roman" panose="02020603050405020304" pitchFamily="18" charset="0"/>
            </a:endParaRPr>
          </a:p>
          <a:p>
            <a:r>
              <a:rPr lang="pl-PL" sz="1200" dirty="0">
                <a:solidFill>
                  <a:schemeClr val="bg1"/>
                </a:solidFill>
                <a:latin typeface="Times New Roman" panose="02020603050405020304" pitchFamily="18" charset="0"/>
                <a:cs typeface="Times New Roman" panose="02020603050405020304" pitchFamily="18" charset="0"/>
              </a:rPr>
              <a:t>Zbigniew Stypułkowski, W zawierusze dziejowej, Londyn 1951, s. 457</a:t>
            </a:r>
          </a:p>
          <a:p>
            <a:endParaRPr lang="pl-PL" sz="1200" dirty="0">
              <a:solidFill>
                <a:schemeClr val="bg1"/>
              </a:solidFill>
              <a:latin typeface="Times New Roman" panose="02020603050405020304" pitchFamily="18" charset="0"/>
              <a:cs typeface="Times New Roman" panose="02020603050405020304" pitchFamily="18" charset="0"/>
            </a:endParaRPr>
          </a:p>
          <a:p>
            <a:r>
              <a:rPr lang="pl-PL" sz="1600" dirty="0">
                <a:solidFill>
                  <a:schemeClr val="bg1"/>
                </a:solidFill>
                <a:latin typeface="Times New Roman" panose="02020603050405020304" pitchFamily="18" charset="0"/>
                <a:cs typeface="Times New Roman" panose="02020603050405020304" pitchFamily="18" charset="0"/>
              </a:rPr>
              <a:t>"Panowała absolutna cisza, gdy skończyłem. Ciszę tą przerwał Bagiński, przywódca Stronnictwa Ludowego, który jeszcze w czasie ostatniej naszej rozmowy w Pruszkowie deklarował się tak wyraźnie jako mój przeciwnik polityczny. Zerwał się ze swojego miejsca, przesunął ku mnie i nie zważając na sąd i straż, która nas otaczała, uścisnął i ucałował serdecznie”.</a:t>
            </a:r>
          </a:p>
          <a:p>
            <a:endParaRPr lang="pl-PL" sz="1600" dirty="0">
              <a:solidFill>
                <a:schemeClr val="bg1"/>
              </a:solidFill>
              <a:latin typeface="Times New Roman" panose="02020603050405020304" pitchFamily="18" charset="0"/>
              <a:cs typeface="Times New Roman" panose="02020603050405020304" pitchFamily="18" charset="0"/>
            </a:endParaRPr>
          </a:p>
          <a:p>
            <a:r>
              <a:rPr lang="pl-PL" sz="1600" dirty="0">
                <a:solidFill>
                  <a:schemeClr val="bg1"/>
                </a:solidFill>
                <a:latin typeface="Times New Roman" panose="02020603050405020304" pitchFamily="18" charset="0"/>
                <a:cs typeface="Times New Roman" panose="02020603050405020304" pitchFamily="18" charset="0"/>
              </a:rPr>
              <a:t>„Najistotniejszą dla mnie oceną przemówienia był brak kajania się. […] Toteż ten moment zadecydował, iż wracającego na swoje miejsce Stypułkowskiego, gdy musiałam wstać, aby do przepuścić, demonstracyjnie pocałowałem. Ten sentymentalny odruch wobec faszysty na oczach całej sali miał swoją wymowę dla sądu. Zdawałoby się, że powinien mieć i dla Polaków…”.</a:t>
            </a:r>
          </a:p>
          <a:p>
            <a:endParaRPr lang="pl-PL" sz="1600" dirty="0">
              <a:solidFill>
                <a:schemeClr val="bg1"/>
              </a:solidFill>
              <a:latin typeface="Times New Roman" panose="02020603050405020304" pitchFamily="18" charset="0"/>
              <a:cs typeface="Times New Roman" panose="02020603050405020304" pitchFamily="18" charset="0"/>
            </a:endParaRPr>
          </a:p>
          <a:p>
            <a:r>
              <a:rPr lang="pl-PL" sz="1200" dirty="0">
                <a:solidFill>
                  <a:schemeClr val="bg1"/>
                </a:solidFill>
                <a:latin typeface="Times New Roman" panose="02020603050405020304" pitchFamily="18" charset="0"/>
                <a:cs typeface="Times New Roman" panose="02020603050405020304" pitchFamily="18" charset="0"/>
              </a:rPr>
              <a:t>Kazimierz Bagiński, „Proces szesnastu” w Moskwie, „Zeszyty Historyczne”, zesz.4, Paryż 1963, s.112-113.</a:t>
            </a:r>
          </a:p>
          <a:p>
            <a:endParaRPr lang="pl-PL"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635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D276B4-AEAD-4196-BD9D-C53222017550}"/>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Franciszek Urbański</a:t>
            </a:r>
          </a:p>
        </p:txBody>
      </p:sp>
      <p:pic>
        <p:nvPicPr>
          <p:cNvPr id="5" name="Symbol zastępczy zawartości 4">
            <a:extLst>
              <a:ext uri="{FF2B5EF4-FFF2-40B4-BE49-F238E27FC236}">
                <a16:creationId xmlns:a16="http://schemas.microsoft.com/office/drawing/2014/main" id="{BDB5D13C-5358-42B5-97FA-E56BFE45034E}"/>
              </a:ext>
            </a:extLst>
          </p:cNvPr>
          <p:cNvPicPr>
            <a:picLocks noGrp="1" noChangeAspect="1"/>
          </p:cNvPicPr>
          <p:nvPr>
            <p:ph idx="1"/>
          </p:nvPr>
        </p:nvPicPr>
        <p:blipFill>
          <a:blip r:embed="rId2"/>
          <a:stretch>
            <a:fillRect/>
          </a:stretch>
        </p:blipFill>
        <p:spPr>
          <a:xfrm>
            <a:off x="6421833" y="987425"/>
            <a:ext cx="3694910" cy="4873625"/>
          </a:xfrm>
          <a:prstGeom prst="rect">
            <a:avLst/>
          </a:prstGeom>
        </p:spPr>
      </p:pic>
      <p:sp>
        <p:nvSpPr>
          <p:cNvPr id="4" name="Symbol zastępczy tekstu 3">
            <a:extLst>
              <a:ext uri="{FF2B5EF4-FFF2-40B4-BE49-F238E27FC236}">
                <a16:creationId xmlns:a16="http://schemas.microsoft.com/office/drawing/2014/main" id="{260F2391-82D2-4CA5-97D1-865E2C03C74E}"/>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Sekretarz Rady Jedności Narodowej, reprezentant Stronnictwa Pracy. W procesie skazany na 4 miesiące. Wrócił do kraju w sierpniu 1945. Chorował na cukrzycę. Zmarł w 1949 roku w Warszawie. </a:t>
            </a:r>
          </a:p>
        </p:txBody>
      </p:sp>
    </p:spTree>
    <p:extLst>
      <p:ext uri="{BB962C8B-B14F-4D97-AF65-F5344CB8AC3E}">
        <p14:creationId xmlns:p14="http://schemas.microsoft.com/office/powerpoint/2010/main" val="4056139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E9B8D6-BBFB-48DF-87E4-8F6B19B283C3}"/>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Aleksander Zwierzyński</a:t>
            </a:r>
          </a:p>
        </p:txBody>
      </p:sp>
      <p:pic>
        <p:nvPicPr>
          <p:cNvPr id="5" name="Symbol zastępczy zawartości 4">
            <a:extLst>
              <a:ext uri="{FF2B5EF4-FFF2-40B4-BE49-F238E27FC236}">
                <a16:creationId xmlns:a16="http://schemas.microsoft.com/office/drawing/2014/main" id="{7FD53724-AEFB-486E-B46A-F2A6F17BED31}"/>
              </a:ext>
            </a:extLst>
          </p:cNvPr>
          <p:cNvPicPr>
            <a:picLocks noGrp="1" noChangeAspect="1"/>
          </p:cNvPicPr>
          <p:nvPr>
            <p:ph idx="1"/>
          </p:nvPr>
        </p:nvPicPr>
        <p:blipFill>
          <a:blip r:embed="rId2"/>
          <a:stretch>
            <a:fillRect/>
          </a:stretch>
        </p:blipFill>
        <p:spPr>
          <a:xfrm>
            <a:off x="6553525" y="987425"/>
            <a:ext cx="3431526" cy="4873625"/>
          </a:xfrm>
          <a:prstGeom prst="rect">
            <a:avLst/>
          </a:prstGeom>
        </p:spPr>
      </p:pic>
      <p:sp>
        <p:nvSpPr>
          <p:cNvPr id="4" name="Symbol zastępczy tekstu 3">
            <a:extLst>
              <a:ext uri="{FF2B5EF4-FFF2-40B4-BE49-F238E27FC236}">
                <a16:creationId xmlns:a16="http://schemas.microsoft.com/office/drawing/2014/main" id="{93FC63C6-83D7-4BD0-89D4-1AA1CF3761A8}"/>
              </a:ext>
            </a:extLst>
          </p:cNvPr>
          <p:cNvSpPr>
            <a:spLocks noGrp="1"/>
          </p:cNvSpPr>
          <p:nvPr>
            <p:ph type="body" sz="half" idx="2"/>
          </p:nvPr>
        </p:nvSpPr>
        <p:spPr/>
        <p:txBody>
          <a:bodyPr/>
          <a:lstStyle/>
          <a:p>
            <a:endParaRPr lang="pl-PL" dirty="0">
              <a:solidFill>
                <a:schemeClr val="bg1"/>
              </a:solidFill>
              <a:latin typeface="Times New Roman" panose="02020603050405020304" pitchFamily="18" charset="0"/>
              <a:cs typeface="Times New Roman" panose="02020603050405020304" pitchFamily="18" charset="0"/>
            </a:endParaRPr>
          </a:p>
          <a:p>
            <a:r>
              <a:rPr lang="pl-PL" dirty="0">
                <a:solidFill>
                  <a:schemeClr val="bg1"/>
                </a:solidFill>
                <a:latin typeface="Times New Roman" panose="02020603050405020304" pitchFamily="18" charset="0"/>
                <a:cs typeface="Times New Roman" panose="02020603050405020304" pitchFamily="18" charset="0"/>
              </a:rPr>
              <a:t>Wiceprzewodniczący Stronnictwa Narodowego, jego reprezentant  w Radzie Jedności Narodowej, jej wiceprzewodniczący. W procesie skazany na 8 miesięcy więzienia. Wrócił do kraju w listopadzie 1945 roku. Zmarł w 1958 roku.</a:t>
            </a:r>
          </a:p>
        </p:txBody>
      </p:sp>
    </p:spTree>
    <p:extLst>
      <p:ext uri="{BB962C8B-B14F-4D97-AF65-F5344CB8AC3E}">
        <p14:creationId xmlns:p14="http://schemas.microsoft.com/office/powerpoint/2010/main" val="357041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5AB8F5-FE91-47FB-BB2A-42715FB4B8D6}"/>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Wspomnienia Afanasjewa</a:t>
            </a:r>
          </a:p>
        </p:txBody>
      </p:sp>
      <p:sp>
        <p:nvSpPr>
          <p:cNvPr id="3" name="Symbol zastępczy zawartości 2">
            <a:extLst>
              <a:ext uri="{FF2B5EF4-FFF2-40B4-BE49-F238E27FC236}">
                <a16:creationId xmlns:a16="http://schemas.microsoft.com/office/drawing/2014/main" id="{FDA13F17-78F3-422F-98F0-08DD0827E9F2}"/>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Późnym wieczorem odbyła się narada u Stalina na początku czerwca 1945. Poświęcona była przywódcom Podziemia. Stalin był zainteresowany, czy zebrany w trakcie śledztwa materiał nadaje się na proces publiczny.</a:t>
            </a:r>
          </a:p>
          <a:p>
            <a:pPr marL="0" indent="0">
              <a:buNone/>
            </a:pPr>
            <a:r>
              <a:rPr lang="pl-PL" dirty="0">
                <a:latin typeface="Times New Roman" panose="02020603050405020304" pitchFamily="18" charset="0"/>
                <a:cs typeface="Times New Roman" panose="02020603050405020304" pitchFamily="18" charset="0"/>
              </a:rPr>
              <a:t>Stalin na wieść, że Sierow złamał gwarancję nietykalności w trakcie śledztwa nakazał „zneutralizować” wpływ tego zdarzenia, gdyby wyszło ono na jaw podczas procesu.</a:t>
            </a:r>
          </a:p>
        </p:txBody>
      </p:sp>
    </p:spTree>
    <p:extLst>
      <p:ext uri="{BB962C8B-B14F-4D97-AF65-F5344CB8AC3E}">
        <p14:creationId xmlns:p14="http://schemas.microsoft.com/office/powerpoint/2010/main" val="1929373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A51F7E3-12CB-4F75-A5EB-EE8CA05796FA}"/>
              </a:ext>
            </a:extLst>
          </p:cNvPr>
          <p:cNvSpPr>
            <a:spLocks noGrp="1"/>
          </p:cNvSpPr>
          <p:nvPr>
            <p:ph idx="1"/>
          </p:nvPr>
        </p:nvSpPr>
        <p:spPr>
          <a:xfrm>
            <a:off x="838200" y="1437698"/>
            <a:ext cx="10515600" cy="4351338"/>
          </a:xfrm>
        </p:spPr>
        <p:txBody>
          <a:bodyPr>
            <a:normAutofit lnSpcReduction="10000"/>
          </a:bodyPr>
          <a:lstStyle/>
          <a:p>
            <a:pPr marL="0" indent="0">
              <a:buNone/>
            </a:pPr>
            <a:r>
              <a:rPr lang="pl-PL" b="1" dirty="0">
                <a:latin typeface="Times New Roman" panose="02020603050405020304" pitchFamily="18" charset="0"/>
                <a:cs typeface="Times New Roman" panose="02020603050405020304" pitchFamily="18" charset="0"/>
              </a:rPr>
              <a:t>Stalin sformułował również cele procesu, mianowicie:</a:t>
            </a:r>
          </a:p>
          <a:p>
            <a:pPr marL="0" indent="0">
              <a:buNone/>
            </a:pPr>
            <a:r>
              <a:rPr lang="pl-PL" dirty="0">
                <a:latin typeface="Times New Roman" panose="02020603050405020304" pitchFamily="18" charset="0"/>
                <a:cs typeface="Times New Roman" panose="02020603050405020304" pitchFamily="18" charset="0"/>
              </a:rPr>
              <a:t>„Nie chodzi w ostatecznym rozrachunku o Okulickiego i jego emisariuszy, lecz o to, że trzeba wytrącić wszystkie atuty z rąk Churchilla i nie dopuścić do zainstalowania reżimu Mikołajczyka w Polsce, człowieka wrogo nastawionego do Związku Sowieckiego. W Polsce powinien być rząd ludowy – a Churchill ciągle swoje, chce poprzedniego rządu z Mikołajczykiem na czele. Nie możemy do tego dopuścić, dlatego Mikołajczyka i jego bandę trzeba zdemaskować przed ludźmi i zdyskredytować tak, żeby wszyscy, a w pierwszej kolejności Churchill, zrozumieli, że Mikołajczyka i jego kompanii  w Polsce nie będzie”.</a:t>
            </a:r>
          </a:p>
        </p:txBody>
      </p:sp>
    </p:spTree>
    <p:extLst>
      <p:ext uri="{BB962C8B-B14F-4D97-AF65-F5344CB8AC3E}">
        <p14:creationId xmlns:p14="http://schemas.microsoft.com/office/powerpoint/2010/main" val="2969242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26F0C2-EE16-478D-844C-778331587F0E}"/>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W akcie oskarżenia zarzucono:</a:t>
            </a:r>
          </a:p>
        </p:txBody>
      </p:sp>
      <p:sp>
        <p:nvSpPr>
          <p:cNvPr id="3" name="Symbol zastępczy zawartości 2">
            <a:extLst>
              <a:ext uri="{FF2B5EF4-FFF2-40B4-BE49-F238E27FC236}">
                <a16:creationId xmlns:a16="http://schemas.microsoft.com/office/drawing/2014/main" id="{91325E01-BA32-4283-8F1C-BBB53523FBD9}"/>
              </a:ext>
            </a:extLst>
          </p:cNvPr>
          <p:cNvSpPr>
            <a:spLocks noGrp="1"/>
          </p:cNvSpPr>
          <p:nvPr>
            <p:ph idx="1"/>
          </p:nvPr>
        </p:nvSpPr>
        <p:spPr/>
        <p:txBody>
          <a:bodyPr/>
          <a:lstStyle/>
          <a:p>
            <a:r>
              <a:rPr lang="pl-PL" dirty="0">
                <a:latin typeface="Times New Roman" panose="02020603050405020304" pitchFamily="18" charset="0"/>
                <a:cs typeface="Times New Roman" panose="02020603050405020304" pitchFamily="18" charset="0"/>
              </a:rPr>
              <a:t>Organizację podziemnych oddziałów zbrojnych Armii Krajowej na tyłach Armii Czerwonej.</a:t>
            </a:r>
          </a:p>
          <a:p>
            <a:r>
              <a:rPr lang="pl-PL" dirty="0">
                <a:latin typeface="Times New Roman" panose="02020603050405020304" pitchFamily="18" charset="0"/>
                <a:cs typeface="Times New Roman" panose="02020603050405020304" pitchFamily="18" charset="0"/>
              </a:rPr>
              <a:t>Utworzenie podziemnej organizacji wojskowo-politycznej „NIE”.</a:t>
            </a:r>
          </a:p>
          <a:p>
            <a:r>
              <a:rPr lang="pl-PL" dirty="0">
                <a:latin typeface="Times New Roman" panose="02020603050405020304" pitchFamily="18" charset="0"/>
                <a:cs typeface="Times New Roman" panose="02020603050405020304" pitchFamily="18" charset="0"/>
              </a:rPr>
              <a:t>Działalność terrorystyczno-dywersyjną i szpiegowską podziemnych oddziałów zbrojnych AK i NIE.</a:t>
            </a:r>
          </a:p>
          <a:p>
            <a:r>
              <a:rPr lang="pl-PL" dirty="0">
                <a:latin typeface="Times New Roman" panose="02020603050405020304" pitchFamily="18" charset="0"/>
                <a:cs typeface="Times New Roman" panose="02020603050405020304" pitchFamily="18" charset="0"/>
              </a:rPr>
              <a:t>Pracę nielegalnych radiostacji nadawczo-odbiorczych na tyłach Armii Czerwonej.</a:t>
            </a:r>
          </a:p>
          <a:p>
            <a:r>
              <a:rPr lang="pl-PL" dirty="0">
                <a:latin typeface="Times New Roman" panose="02020603050405020304" pitchFamily="18" charset="0"/>
                <a:cs typeface="Times New Roman" panose="02020603050405020304" pitchFamily="18" charset="0"/>
              </a:rPr>
              <a:t>Plan przygotowania wystąpienia zbrojnego w bloku z Niemcami przeciwko ZSRR.</a:t>
            </a:r>
          </a:p>
        </p:txBody>
      </p:sp>
    </p:spTree>
    <p:extLst>
      <p:ext uri="{BB962C8B-B14F-4D97-AF65-F5344CB8AC3E}">
        <p14:creationId xmlns:p14="http://schemas.microsoft.com/office/powerpoint/2010/main" val="2005480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67E719-F1C5-42AD-8319-EDC2A9D2D2B0}"/>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„Proces”</a:t>
            </a:r>
          </a:p>
        </p:txBody>
      </p:sp>
      <p:sp>
        <p:nvSpPr>
          <p:cNvPr id="3" name="Symbol zastępczy zawartości 2">
            <a:extLst>
              <a:ext uri="{FF2B5EF4-FFF2-40B4-BE49-F238E27FC236}">
                <a16:creationId xmlns:a16="http://schemas.microsoft.com/office/drawing/2014/main" id="{5CFD6493-1A42-4B07-B244-24AFBBC84BEA}"/>
              </a:ext>
            </a:extLst>
          </p:cNvPr>
          <p:cNvSpPr>
            <a:spLocks noGrp="1"/>
          </p:cNvSpPr>
          <p:nvPr>
            <p:ph idx="1"/>
          </p:nvPr>
        </p:nvSpPr>
        <p:spPr/>
        <p:txBody>
          <a:bodyPr>
            <a:normAutofit fontScale="77500" lnSpcReduction="20000"/>
          </a:bodyPr>
          <a:lstStyle/>
          <a:p>
            <a:pPr marL="0" indent="0">
              <a:buNone/>
            </a:pPr>
            <a:r>
              <a:rPr lang="pl-PL" dirty="0">
                <a:latin typeface="Times New Roman" panose="02020603050405020304" pitchFamily="18" charset="0"/>
                <a:cs typeface="Times New Roman" panose="02020603050405020304" pitchFamily="18" charset="0"/>
              </a:rPr>
              <a:t>Całe śledztwo oraz proces były z góry zaplanowane.</a:t>
            </a:r>
          </a:p>
          <a:p>
            <a:pPr marL="0" indent="0">
              <a:buNone/>
            </a:pPr>
            <a:r>
              <a:rPr lang="pl-PL" dirty="0">
                <a:latin typeface="Times New Roman" panose="02020603050405020304" pitchFamily="18" charset="0"/>
                <a:cs typeface="Times New Roman" panose="02020603050405020304" pitchFamily="18" charset="0"/>
              </a:rPr>
              <a:t>Wszyscy z pojmanych zostali oskarżeni z artykułu 58 sowieckiego kodeksu karnego – który przywidywał karę śmierci.</a:t>
            </a:r>
          </a:p>
          <a:p>
            <a:pPr marL="0" indent="0">
              <a:buNone/>
            </a:pPr>
            <a:r>
              <a:rPr lang="pl-PL" dirty="0">
                <a:latin typeface="Times New Roman" panose="02020603050405020304" pitchFamily="18" charset="0"/>
                <a:cs typeface="Times New Roman" panose="02020603050405020304" pitchFamily="18" charset="0"/>
              </a:rPr>
              <a:t>Akt oskarżenia zróżnicował pojmanych na dwie kategorie.</a:t>
            </a:r>
          </a:p>
          <a:p>
            <a:pPr marL="0" indent="0">
              <a:buNone/>
            </a:pPr>
            <a:r>
              <a:rPr lang="pl-PL" dirty="0">
                <a:latin typeface="Times New Roman" panose="02020603050405020304" pitchFamily="18" charset="0"/>
                <a:cs typeface="Times New Roman" panose="02020603050405020304" pitchFamily="18" charset="0"/>
              </a:rPr>
              <a:t>Pierwsza – Okulicki przy udziale Jankowskiego, Bienia, Jasiukiewicza kierowali na terenie Polski, Litwy, Ukrainy, Białorusi organizacjami nielegalnymi, „które prowadziły aktywną robotę dywersyjną na tyłach Armii Czerwonej, zachowali sztaby kadry oficerskiej na tej podstawie stworzyli nową zakonspirowaną organizację wojskowo-polityczną – Nie – Niepodległość, w celu kontynuowania roboty dywersyjnej na tyłach armii czerwonej i przygotowania do wystąpienia wojennego z Niemcami przeciwko ZSRR”. Okulicki oskarżony był o prowadzenie działalności szpiegowskiej.</a:t>
            </a:r>
          </a:p>
          <a:p>
            <a:pPr marL="0" indent="0">
              <a:buNone/>
            </a:pPr>
            <a:r>
              <a:rPr lang="pl-PL" dirty="0">
                <a:latin typeface="Times New Roman" panose="02020603050405020304" pitchFamily="18" charset="0"/>
                <a:cs typeface="Times New Roman" panose="02020603050405020304" pitchFamily="18" charset="0"/>
              </a:rPr>
              <a:t>Druga grupa oskarżona o udział w działalności dywersyjnej, byli powiadomieni o niewydaniu stacji radiowych, broni, amunicji i wykorzystywali je w celach przestępczych.</a:t>
            </a:r>
          </a:p>
          <a:p>
            <a:pPr marL="0" indent="0">
              <a:buNone/>
            </a:pP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591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058907D9-CD37-4630-BB6F-5FA8EA394628}"/>
              </a:ext>
            </a:extLst>
          </p:cNvPr>
          <p:cNvPicPr>
            <a:picLocks noChangeAspect="1"/>
          </p:cNvPicPr>
          <p:nvPr/>
        </p:nvPicPr>
        <p:blipFill rotWithShape="1">
          <a:blip r:embed="rId2"/>
          <a:srcRect t="14698" r="-1" b="30868"/>
          <a:stretch/>
        </p:blipFill>
        <p:spPr>
          <a:xfrm>
            <a:off x="-19049" y="-85715"/>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a:extLst>
              <a:ext uri="{FF2B5EF4-FFF2-40B4-BE49-F238E27FC236}">
                <a16:creationId xmlns:a16="http://schemas.microsoft.com/office/drawing/2014/main" id="{5A622C4E-5F3E-4893-AA18-6CBA861B0163}"/>
              </a:ext>
            </a:extLst>
          </p:cNvPr>
          <p:cNvSpPr>
            <a:spLocks noGrp="1"/>
          </p:cNvSpPr>
          <p:nvPr>
            <p:ph idx="1"/>
          </p:nvPr>
        </p:nvSpPr>
        <p:spPr>
          <a:xfrm>
            <a:off x="8095029" y="2896019"/>
            <a:ext cx="3822189" cy="3742762"/>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3 marca premier Arciszewski w depeszy do Krajowej Rady Ministrów informuje, by komendant główny Armii Krajowej  Leopold Okulicki „Niedźwiadek” nie ujawniał się wobec Sowietów.</a:t>
            </a:r>
          </a:p>
        </p:txBody>
      </p:sp>
    </p:spTree>
    <p:extLst>
      <p:ext uri="{BB962C8B-B14F-4D97-AF65-F5344CB8AC3E}">
        <p14:creationId xmlns:p14="http://schemas.microsoft.com/office/powerpoint/2010/main" val="1659617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74F5C6-D7D1-413B-9864-19BCBA25DB59}"/>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1B3B2E73-04AA-4659-AE2A-5EE4261BC49A}"/>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18 czerwca 1945 roku o godz. 9.00 więźniowie kierowali się ku wyjściu z więzienia. Dwie godziny później weszli do Domu Związków, gdzie odbył się proces. Idąc gęsiego, pomiędzy każdym znajdował się żołnierz NKWD weszli na ogromną salę. Widzieli się wtedy wszyscy po raz pierwszy od 3 miesięcy trwania śledztwa.</a:t>
            </a:r>
          </a:p>
          <a:p>
            <a:pPr marL="0" indent="0">
              <a:buNone/>
            </a:pPr>
            <a:r>
              <a:rPr lang="pl-PL" dirty="0">
                <a:latin typeface="Times New Roman" panose="02020603050405020304" pitchFamily="18" charset="0"/>
                <a:cs typeface="Times New Roman" panose="02020603050405020304" pitchFamily="18" charset="0"/>
              </a:rPr>
              <a:t>W procesie nie uczestniczył Antoni Pajdak z powodu otrzymania zaświadczenia lekarskiego, nie mógł się stawić na sprawie.</a:t>
            </a:r>
          </a:p>
        </p:txBody>
      </p:sp>
    </p:spTree>
    <p:extLst>
      <p:ext uri="{BB962C8B-B14F-4D97-AF65-F5344CB8AC3E}">
        <p14:creationId xmlns:p14="http://schemas.microsoft.com/office/powerpoint/2010/main" val="935862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BEEE73-06B9-4631-8E32-920675B9D2AE}"/>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32FE257A-19F1-4513-AD75-333F364C1DCA}"/>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Sala była olbrzymia, setki ludzi, sprawozdawcy prasowi różnych narodowości byli obecni, wojskowi oraz publiczność cywilna.</a:t>
            </a:r>
          </a:p>
          <a:p>
            <a:pPr marL="0" indent="0">
              <a:buNone/>
            </a:pPr>
            <a:r>
              <a:rPr lang="pl-PL" dirty="0">
                <a:latin typeface="Times New Roman" panose="02020603050405020304" pitchFamily="18" charset="0"/>
                <a:cs typeface="Times New Roman" panose="02020603050405020304" pitchFamily="18" charset="0"/>
              </a:rPr>
              <a:t>Na rozprawie przewodniczył gen. Płk. Ulrych – Prezes kolegium najwyższego sądu sowietów, oskarżycielami byli – Afanasjew, gen. Rudenko (znany z procesu w Norymberdze).</a:t>
            </a:r>
          </a:p>
        </p:txBody>
      </p:sp>
    </p:spTree>
    <p:extLst>
      <p:ext uri="{BB962C8B-B14F-4D97-AF65-F5344CB8AC3E}">
        <p14:creationId xmlns:p14="http://schemas.microsoft.com/office/powerpoint/2010/main" val="1740226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95599B28-6E33-4C23-937B-ECA99E00CD81}"/>
              </a:ext>
            </a:extLst>
          </p:cNvPr>
          <p:cNvPicPr>
            <a:picLocks noChangeAspect="1"/>
          </p:cNvPicPr>
          <p:nvPr/>
        </p:nvPicPr>
        <p:blipFill rotWithShape="1">
          <a:blip r:embed="rId2"/>
          <a:srcRect t="10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3720630C-FDE5-4B4B-81EB-212875419F04}"/>
              </a:ext>
            </a:extLst>
          </p:cNvPr>
          <p:cNvSpPr>
            <a:spLocks noGrp="1"/>
          </p:cNvSpPr>
          <p:nvPr>
            <p:ph type="title"/>
          </p:nvPr>
        </p:nvSpPr>
        <p:spPr>
          <a:xfrm>
            <a:off x="7531610" y="365125"/>
            <a:ext cx="3822189" cy="1899912"/>
          </a:xfrm>
        </p:spPr>
        <p:txBody>
          <a:bodyPr>
            <a:normAutofit/>
          </a:bodyPr>
          <a:lstStyle/>
          <a:p>
            <a:endParaRPr lang="pl-PL" sz="4000"/>
          </a:p>
        </p:txBody>
      </p:sp>
      <p:sp>
        <p:nvSpPr>
          <p:cNvPr id="3" name="Symbol zastępczy zawartości 2">
            <a:extLst>
              <a:ext uri="{FF2B5EF4-FFF2-40B4-BE49-F238E27FC236}">
                <a16:creationId xmlns:a16="http://schemas.microsoft.com/office/drawing/2014/main" id="{CBFB7A20-D0C8-4F0C-966D-DB8B1032E333}"/>
              </a:ext>
            </a:extLst>
          </p:cNvPr>
          <p:cNvSpPr>
            <a:spLocks noGrp="1"/>
          </p:cNvSpPr>
          <p:nvPr>
            <p:ph idx="1"/>
          </p:nvPr>
        </p:nvSpPr>
        <p:spPr>
          <a:xfrm>
            <a:off x="7931660" y="2434201"/>
            <a:ext cx="3822189" cy="3742762"/>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Czwartego, czyli ostatniego dnia procesu głos zabrał gen. Okulicki, przemawiał w języku, którego nie znał dobrze, którego w minimalnym stopniu nauczył się w trakcie pobytu w więzieniu na Łubiance.</a:t>
            </a:r>
          </a:p>
        </p:txBody>
      </p:sp>
    </p:spTree>
    <p:extLst>
      <p:ext uri="{BB962C8B-B14F-4D97-AF65-F5344CB8AC3E}">
        <p14:creationId xmlns:p14="http://schemas.microsoft.com/office/powerpoint/2010/main" val="3128015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6D1B16D-895E-45C2-B7F2-33880F67000C}"/>
              </a:ext>
            </a:extLst>
          </p:cNvPr>
          <p:cNvSpPr>
            <a:spLocks noGrp="1"/>
          </p:cNvSpPr>
          <p:nvPr>
            <p:ph idx="1"/>
          </p:nvPr>
        </p:nvSpPr>
        <p:spPr>
          <a:xfrm>
            <a:off x="838200" y="752475"/>
            <a:ext cx="10515600" cy="5424488"/>
          </a:xfrm>
        </p:spPr>
        <p:txBody>
          <a:bodyPr>
            <a:normAutofit fontScale="77500" lnSpcReduction="20000"/>
          </a:bodyPr>
          <a:lstStyle/>
          <a:p>
            <a:pPr marL="0" indent="0">
              <a:buNone/>
            </a:pPr>
            <a:r>
              <a:rPr lang="pl-PL" dirty="0">
                <a:solidFill>
                  <a:schemeClr val="bg1"/>
                </a:solidFill>
                <a:latin typeface="Times New Roman" panose="02020603050405020304" pitchFamily="18" charset="0"/>
                <a:cs typeface="Times New Roman" panose="02020603050405020304" pitchFamily="18" charset="0"/>
              </a:rPr>
              <a:t>„…Proces ten ma charakter polityczny, chodzi o ukaranie polskiego podziemia, rzecz ma się tak, że polskie podziemie posiada znaczny kapitał zdobyty w walce z Niemcami, temu nikt nie może zaprzeczyć, nie mogą przytoczone przeciwko temu żadne dowody, że polskie podziemie nie walczyło z Niemcami w ciągu 5-ciu lat. Oskarżacie nas o współpracę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z Niemcami godząc w nasz honor, oskarżając 300 tys. Żołnierzy Armii Krajowej oskarżacie cały Naród Polski. Powstanie warszawskie to bohaterska walka i nie daje ona podstaw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do politycznych represji. Na procesie oskarżenie rzuciło bardzo jaskrawe światło na fakty terroru, fakty wstrząsające. Padł cień na działania Armii Krajowej, którą przedstawiono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w najbardziej odrażającym świetle. Prosiłem o wezwanie świadków, którzy tam wtedy dowodzili, żeby wyjaśnić skąd wzięła swój początek taka szkodliwa, nikomu niepotrzebna walka. Przecież oni tam dowodzili, oni powinni wytłumaczyć skąd się ta walka wzięła. Niestety było to niemożliwe do wykonania. Jaki jest mój pogląd w sprawę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polsko-radziecką, chcę o tym powiedzieć nie po to aby się usprawiedliwiać przed sądem, ale oświadczyć, że żadnej wrogości w stosunku do Związku Radzieckiego nie odczuwam. </a:t>
            </a:r>
          </a:p>
          <a:p>
            <a:pPr marL="0" indent="0">
              <a:buNone/>
            </a:pPr>
            <a:r>
              <a:rPr lang="pl-PL" dirty="0">
                <a:solidFill>
                  <a:schemeClr val="bg1"/>
                </a:solidFill>
                <a:latin typeface="Times New Roman" panose="02020603050405020304" pitchFamily="18" charset="0"/>
                <a:cs typeface="Times New Roman" panose="02020603050405020304" pitchFamily="18" charset="0"/>
              </a:rPr>
              <a:t>Moja działalność nie była wrogą i nie była inspirowana wrogością. Przyznaję, że moja działalność była inspirowana nieufnością w stosunku do Związku Radzieckiego.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Ta nieufność nie zrodziła się w czasie tej wojny, trwa już kilka wieków. Tylko 20 lat byliśmy państwem niepodległym. Nie zapomnieliśmy 123-letniej niewoli, która przybyła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ze wschodu od carskiej Rosji. Moja działalność nie miała charakteru agresywnego,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tylko charakter obronny. Wiem, że naród polski szczerze pragnie przyjaźni z narodem radzieckim i uważałbym się za wielkiego przestępcę, gdybym również nie pragnął </a:t>
            </a:r>
            <a:br>
              <a:rPr lang="pl-PL" dirty="0">
                <a:solidFill>
                  <a:schemeClr val="bg1"/>
                </a:solidFill>
                <a:latin typeface="Times New Roman" panose="02020603050405020304" pitchFamily="18" charset="0"/>
                <a:cs typeface="Times New Roman" panose="02020603050405020304" pitchFamily="18" charset="0"/>
              </a:rPr>
            </a:br>
            <a:r>
              <a:rPr lang="pl-PL" dirty="0">
                <a:solidFill>
                  <a:schemeClr val="bg1"/>
                </a:solidFill>
                <a:latin typeface="Times New Roman" panose="02020603050405020304" pitchFamily="18" charset="0"/>
                <a:cs typeface="Times New Roman" panose="02020603050405020304" pitchFamily="18" charset="0"/>
              </a:rPr>
              <a:t>przyjaźni pod jednym warunkiem – żeby była zachowana niepodległość Polski…”.</a:t>
            </a:r>
          </a:p>
        </p:txBody>
      </p:sp>
    </p:spTree>
    <p:extLst>
      <p:ext uri="{BB962C8B-B14F-4D97-AF65-F5344CB8AC3E}">
        <p14:creationId xmlns:p14="http://schemas.microsoft.com/office/powerpoint/2010/main" val="4199777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AC56FE-FE14-4192-B890-5FE2DF30EDA6}"/>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Wyroki </a:t>
            </a:r>
          </a:p>
        </p:txBody>
      </p:sp>
      <p:sp>
        <p:nvSpPr>
          <p:cNvPr id="3" name="Symbol zastępczy zawartości 2">
            <a:extLst>
              <a:ext uri="{FF2B5EF4-FFF2-40B4-BE49-F238E27FC236}">
                <a16:creationId xmlns:a16="http://schemas.microsoft.com/office/drawing/2014/main" id="{6D38447C-EA34-4F09-892D-E2A4797DEF5F}"/>
              </a:ext>
            </a:extLst>
          </p:cNvPr>
          <p:cNvSpPr>
            <a:spLocks noGrp="1"/>
          </p:cNvSpPr>
          <p:nvPr>
            <p:ph idx="1"/>
          </p:nvPr>
        </p:nvSpPr>
        <p:spPr/>
        <p:txBody>
          <a:bodyPr>
            <a:normAutofit fontScale="92500" lnSpcReduction="20000"/>
          </a:bodyPr>
          <a:lstStyle/>
          <a:p>
            <a:pPr marL="0" indent="0">
              <a:buNone/>
            </a:pPr>
            <a:r>
              <a:rPr lang="pl-PL" dirty="0">
                <a:latin typeface="Times New Roman" panose="02020603050405020304" pitchFamily="18" charset="0"/>
                <a:cs typeface="Times New Roman" panose="02020603050405020304" pitchFamily="18" charset="0"/>
              </a:rPr>
              <a:t>Po czterodniowym procesie trzynastu z oskarżonych otrzymało kary więzienia od 4 miesięcy do 10 lat. Ośmiu oskarżonych zwolniono z odpowiedzialności za kierowanie akcją sabotażową, jednak uznano ich za winnych, gdyż wiedzieli o akcji i ukrywali to przed organami, otrzymali kary za brak donosu, co dla Sowietów było poważnym przestępstwem. Trzech oskarżonych uniewinniono.</a:t>
            </a:r>
          </a:p>
          <a:p>
            <a:pPr marL="0" indent="0">
              <a:buNone/>
            </a:pPr>
            <a:r>
              <a:rPr lang="pl-PL" dirty="0">
                <a:latin typeface="Times New Roman" panose="02020603050405020304" pitchFamily="18" charset="0"/>
                <a:cs typeface="Times New Roman" panose="02020603050405020304" pitchFamily="18" charset="0"/>
              </a:rPr>
              <a:t>Generał Okulicki otrzymał karę 10 lat pozbawienia wolności, Jankowski 8 lat, Bień i </a:t>
            </a:r>
            <a:r>
              <a:rPr lang="pl-PL" dirty="0" err="1">
                <a:latin typeface="Times New Roman" panose="02020603050405020304" pitchFamily="18" charset="0"/>
                <a:cs typeface="Times New Roman" panose="02020603050405020304" pitchFamily="18" charset="0"/>
              </a:rPr>
              <a:t>Jasiukowicz</a:t>
            </a:r>
            <a:r>
              <a:rPr lang="pl-PL" dirty="0">
                <a:latin typeface="Times New Roman" panose="02020603050405020304" pitchFamily="18" charset="0"/>
                <a:cs typeface="Times New Roman" panose="02020603050405020304" pitchFamily="18" charset="0"/>
              </a:rPr>
              <a:t> 5 lat, Pużak 1,5 roku, Bagiński 1 rok, Zwierzyński 8 miesięcy, Czarnocki 6 miesięcy, pozostali 4 miesiące.</a:t>
            </a:r>
          </a:p>
          <a:p>
            <a:pPr marL="0" indent="0">
              <a:buNone/>
            </a:pPr>
            <a:r>
              <a:rPr lang="pl-PL" dirty="0">
                <a:latin typeface="Times New Roman" panose="02020603050405020304" pitchFamily="18" charset="0"/>
                <a:cs typeface="Times New Roman" panose="02020603050405020304" pitchFamily="18" charset="0"/>
              </a:rPr>
              <a:t>Podczas procesu nie był sądzony Pajdak (z powodu złego stanu zdrowia). Jego proces odbył się później i otrzymał karę 5 lat pozbawienia wolności.</a:t>
            </a:r>
          </a:p>
          <a:p>
            <a:pPr marL="0" indent="0">
              <a:buNone/>
            </a:pPr>
            <a:r>
              <a:rPr lang="pl-PL" dirty="0">
                <a:latin typeface="Times New Roman" panose="02020603050405020304" pitchFamily="18" charset="0"/>
                <a:cs typeface="Times New Roman" panose="02020603050405020304" pitchFamily="18" charset="0"/>
              </a:rPr>
              <a:t>Uniewinniono Kazimierza Kobylańskiego, Stanisława Michałowskiego, Józefa </a:t>
            </a:r>
            <a:r>
              <a:rPr lang="pl-PL" dirty="0" err="1">
                <a:latin typeface="Times New Roman" panose="02020603050405020304" pitchFamily="18" charset="0"/>
                <a:cs typeface="Times New Roman" panose="02020603050405020304" pitchFamily="18" charset="0"/>
              </a:rPr>
              <a:t>Stemlera</a:t>
            </a:r>
            <a:r>
              <a:rPr lang="pl-PL"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7575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3D6AEC-7CFA-41BB-8025-C80FB140C6B7}"/>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C86833B1-E13F-4845-A888-D4FD7A435010}"/>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Niektórzy byli zwalniani po kilku miesiącach odbywania kary, wracali do swych domów, czasem jednak zmuszeni byli wyjechać za granicę, np. Kazimierz Bagiński, czy też ponownie aresztowani i sądzeni w Polsce Ludowej – Kazimierz Pużak, Stanisław Mierzwa.</a:t>
            </a:r>
          </a:p>
        </p:txBody>
      </p:sp>
    </p:spTree>
    <p:extLst>
      <p:ext uri="{BB962C8B-B14F-4D97-AF65-F5344CB8AC3E}">
        <p14:creationId xmlns:p14="http://schemas.microsoft.com/office/powerpoint/2010/main" val="3857572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4A60346B-40CF-4604-ACEE-CC4258401733}"/>
              </a:ext>
            </a:extLst>
          </p:cNvPr>
          <p:cNvPicPr>
            <a:picLocks noChangeAspect="1"/>
          </p:cNvPicPr>
          <p:nvPr/>
        </p:nvPicPr>
        <p:blipFill rotWithShape="1">
          <a:blip r:embed="rId2"/>
          <a:srcRect t="18194" r="-2" b="33864"/>
          <a:stretch/>
        </p:blipFill>
        <p:spPr>
          <a:xfrm>
            <a:off x="-86143"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a:extLst>
              <a:ext uri="{FF2B5EF4-FFF2-40B4-BE49-F238E27FC236}">
                <a16:creationId xmlns:a16="http://schemas.microsoft.com/office/drawing/2014/main" id="{E76CC59E-CE32-40B3-B5B0-3A8D905F10C2}"/>
              </a:ext>
            </a:extLst>
          </p:cNvPr>
          <p:cNvSpPr>
            <a:spLocks noGrp="1"/>
          </p:cNvSpPr>
          <p:nvPr>
            <p:ph idx="1"/>
          </p:nvPr>
        </p:nvSpPr>
        <p:spPr>
          <a:xfrm>
            <a:off x="8250382" y="3005908"/>
            <a:ext cx="4027757" cy="3742762"/>
          </a:xfrm>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Ostatni z szesnastu oskarżonych</a:t>
            </a:r>
            <a:br>
              <a:rPr lang="pl-PL" sz="2000" dirty="0">
                <a:latin typeface="Times New Roman" panose="02020603050405020304" pitchFamily="18" charset="0"/>
                <a:cs typeface="Times New Roman" panose="02020603050405020304" pitchFamily="18" charset="0"/>
              </a:rPr>
            </a:br>
            <a:r>
              <a:rPr lang="pl-PL" sz="2000" dirty="0">
                <a:latin typeface="Times New Roman" panose="02020603050405020304" pitchFamily="18" charset="0"/>
                <a:cs typeface="Times New Roman" panose="02020603050405020304" pitchFamily="18" charset="0"/>
              </a:rPr>
              <a:t>Adam Bień zmarł w 1998 roku, był honorowym obywatelem Pruszkowa.</a:t>
            </a:r>
          </a:p>
        </p:txBody>
      </p:sp>
    </p:spTree>
    <p:extLst>
      <p:ext uri="{BB962C8B-B14F-4D97-AF65-F5344CB8AC3E}">
        <p14:creationId xmlns:p14="http://schemas.microsoft.com/office/powerpoint/2010/main" val="2526191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7173F1-9707-4398-B4E3-F7E8C4A5C3D8}"/>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14CFCCD3-E916-4402-BA1F-6A9D52095C60}"/>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Nie zapadł żaden wyrok śmierci, jednak w więzieniu zmarł Jan Stanisław Jankowski i Stanisław </a:t>
            </a:r>
            <a:r>
              <a:rPr lang="pl-PL" dirty="0" err="1">
                <a:latin typeface="Times New Roman" panose="02020603050405020304" pitchFamily="18" charset="0"/>
                <a:cs typeface="Times New Roman" panose="02020603050405020304" pitchFamily="18" charset="0"/>
              </a:rPr>
              <a:t>Jasiukowicz</a:t>
            </a:r>
            <a:r>
              <a:rPr lang="pl-PL" dirty="0">
                <a:latin typeface="Times New Roman" panose="02020603050405020304" pitchFamily="18" charset="0"/>
                <a:cs typeface="Times New Roman" panose="02020603050405020304" pitchFamily="18" charset="0"/>
              </a:rPr>
              <a:t>.</a:t>
            </a:r>
          </a:p>
          <a:p>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227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34BC1E-0C0F-4EB7-9736-4746651A2F07}"/>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Śmierć gen. Okulickiego</a:t>
            </a:r>
          </a:p>
        </p:txBody>
      </p:sp>
      <p:sp>
        <p:nvSpPr>
          <p:cNvPr id="3" name="Symbol zastępczy zawartości 2">
            <a:extLst>
              <a:ext uri="{FF2B5EF4-FFF2-40B4-BE49-F238E27FC236}">
                <a16:creationId xmlns:a16="http://schemas.microsoft.com/office/drawing/2014/main" id="{C0ECC266-CC89-424D-A95E-18AE3A203266}"/>
              </a:ext>
            </a:extLst>
          </p:cNvPr>
          <p:cNvSpPr>
            <a:spLocks noGrp="1"/>
          </p:cNvSpPr>
          <p:nvPr>
            <p:ph idx="1"/>
          </p:nvPr>
        </p:nvSpPr>
        <p:spPr/>
        <p:txBody>
          <a:bodyPr>
            <a:normAutofit/>
          </a:bodyPr>
          <a:lstStyle/>
          <a:p>
            <a:pPr marL="0" indent="0">
              <a:buNone/>
            </a:pPr>
            <a:r>
              <a:rPr lang="pl-PL" dirty="0">
                <a:latin typeface="Times New Roman" panose="02020603050405020304" pitchFamily="18" charset="0"/>
                <a:cs typeface="Times New Roman" panose="02020603050405020304" pitchFamily="18" charset="0"/>
              </a:rPr>
              <a:t>Dopiero w 1955 roku władze Związku Sowieckiego poinformowały, że Leopold Okulicki zmarł 24 grudnia 1946 roku na atak serca w szpitalu więziennym w </a:t>
            </a:r>
            <a:r>
              <a:rPr lang="pl-PL" dirty="0" err="1">
                <a:latin typeface="Times New Roman" panose="02020603050405020304" pitchFamily="18" charset="0"/>
                <a:cs typeface="Times New Roman" panose="02020603050405020304" pitchFamily="18" charset="0"/>
              </a:rPr>
              <a:t>Butyrkach</a:t>
            </a:r>
            <a:r>
              <a:rPr lang="pl-PL" dirty="0">
                <a:latin typeface="Times New Roman" panose="02020603050405020304" pitchFamily="18" charset="0"/>
                <a:cs typeface="Times New Roman" panose="02020603050405020304" pitchFamily="18" charset="0"/>
              </a:rPr>
              <a:t> w Moskwie. Ciało miało zostać spalone. Okulicki prawdopodobnie został zamordowany w więzieniu na Łubiance. Antoni Pajdak oraz Adam Bień usłyszeli jak generała wyprowadzano z celi, do której nie powrócił.</a:t>
            </a:r>
          </a:p>
          <a:p>
            <a:pPr marL="0" indent="0">
              <a:buNone/>
            </a:pPr>
            <a:r>
              <a:rPr lang="pl-PL" dirty="0">
                <a:latin typeface="Times New Roman" panose="02020603050405020304" pitchFamily="18" charset="0"/>
                <a:cs typeface="Times New Roman" panose="02020603050405020304" pitchFamily="18" charset="0"/>
              </a:rPr>
              <a:t>Sowieci przez długi okres ukrywali śmierć Okulickiego. Wydali oświadczenie dopiero na zapytanie Czerwonego Krzyża, który próbował wyjaśnić okoliczności śmierci politycznych więźniów sądzonych w Moskwie 1945 roku.</a:t>
            </a:r>
          </a:p>
          <a:p>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599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29BD2889-5C99-4594-9D92-8CA1305C4A1D}"/>
              </a:ext>
            </a:extLst>
          </p:cNvPr>
          <p:cNvPicPr>
            <a:picLocks noChangeAspect="1"/>
          </p:cNvPicPr>
          <p:nvPr/>
        </p:nvPicPr>
        <p:blipFill rotWithShape="1">
          <a:blip r:embed="rId2"/>
          <a:srcRect t="23297" b="28760"/>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DCE0C740-8CDA-456F-8B5C-2A7616C33261}"/>
              </a:ext>
            </a:extLst>
          </p:cNvPr>
          <p:cNvSpPr>
            <a:spLocks noGrp="1"/>
          </p:cNvSpPr>
          <p:nvPr>
            <p:ph type="title"/>
          </p:nvPr>
        </p:nvSpPr>
        <p:spPr>
          <a:xfrm>
            <a:off x="7531610" y="365125"/>
            <a:ext cx="3822189" cy="1899912"/>
          </a:xfrm>
        </p:spPr>
        <p:txBody>
          <a:bodyPr>
            <a:normAutofit/>
          </a:bodyPr>
          <a:lstStyle/>
          <a:p>
            <a:r>
              <a:rPr lang="pl-PL" sz="4000" b="1" dirty="0">
                <a:latin typeface="Batang" panose="02030600000101010101" pitchFamily="18" charset="-127"/>
                <a:ea typeface="Batang" panose="02030600000101010101" pitchFamily="18" charset="-127"/>
              </a:rPr>
              <a:t>Bagiński o procesie</a:t>
            </a:r>
          </a:p>
        </p:txBody>
      </p:sp>
      <p:sp>
        <p:nvSpPr>
          <p:cNvPr id="3" name="Symbol zastępczy zawartości 2">
            <a:extLst>
              <a:ext uri="{FF2B5EF4-FFF2-40B4-BE49-F238E27FC236}">
                <a16:creationId xmlns:a16="http://schemas.microsoft.com/office/drawing/2014/main" id="{40E07238-DF6A-429F-8551-54F9583D2D03}"/>
              </a:ext>
            </a:extLst>
          </p:cNvPr>
          <p:cNvSpPr>
            <a:spLocks noGrp="1"/>
          </p:cNvSpPr>
          <p:nvPr>
            <p:ph idx="1"/>
          </p:nvPr>
        </p:nvSpPr>
        <p:spPr>
          <a:xfrm>
            <a:off x="7531610" y="2434201"/>
            <a:ext cx="3822189" cy="3742762"/>
          </a:xfrm>
        </p:spPr>
        <p:txBody>
          <a:bodyPr>
            <a:normAutofit/>
          </a:bodyPr>
          <a:lstStyle/>
          <a:p>
            <a:pPr marL="0" indent="0">
              <a:buNone/>
            </a:pPr>
            <a:r>
              <a:rPr lang="pl-PL" sz="2000">
                <a:latin typeface="Times New Roman" panose="02020603050405020304" pitchFamily="18" charset="0"/>
                <a:cs typeface="Times New Roman" panose="02020603050405020304" pitchFamily="18" charset="0"/>
              </a:rPr>
              <a:t>„Proces miał na celu zohydzenie w oczach zachodu i podziemia rządu londyńskiego, układającymi wspólne z Niemcami plany przeciw Sowietom. Chodziło o wykluczenie nas z rozmów w Moskwie przy tworzeniu Rządu oraz osłabieniu pozycji Mikołajczyka i wszystkich, którzy nie byli związani z komunistami”.</a:t>
            </a:r>
          </a:p>
        </p:txBody>
      </p:sp>
    </p:spTree>
    <p:extLst>
      <p:ext uri="{BB962C8B-B14F-4D97-AF65-F5344CB8AC3E}">
        <p14:creationId xmlns:p14="http://schemas.microsoft.com/office/powerpoint/2010/main" val="38984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704D8C40-5BE5-40AF-A367-33A0ABC0EDEE}"/>
              </a:ext>
            </a:extLst>
          </p:cNvPr>
          <p:cNvSpPr>
            <a:spLocks noGrp="1"/>
          </p:cNvSpPr>
          <p:nvPr>
            <p:ph type="title"/>
          </p:nvPr>
        </p:nvSpPr>
        <p:spPr>
          <a:xfrm>
            <a:off x="1137036" y="548640"/>
            <a:ext cx="9543405" cy="1188720"/>
          </a:xfrm>
        </p:spPr>
        <p:txBody>
          <a:bodyPr>
            <a:normAutofit/>
          </a:bodyPr>
          <a:lstStyle/>
          <a:p>
            <a:r>
              <a:rPr lang="pl-PL" b="1">
                <a:solidFill>
                  <a:schemeClr val="tx1">
                    <a:lumMod val="85000"/>
                    <a:lumOff val="15000"/>
                  </a:schemeClr>
                </a:solidFill>
                <a:latin typeface="Batang" panose="02030600000101010101" pitchFamily="18" charset="-127"/>
                <a:ea typeface="Batang" panose="02030600000101010101" pitchFamily="18" charset="-127"/>
              </a:rPr>
              <a:t>Pruszków i kulisy aresztowania</a:t>
            </a:r>
          </a:p>
        </p:txBody>
      </p:sp>
      <p:sp>
        <p:nvSpPr>
          <p:cNvPr id="5" name="Symbol zastępczy zawartości 4">
            <a:extLst>
              <a:ext uri="{FF2B5EF4-FFF2-40B4-BE49-F238E27FC236}">
                <a16:creationId xmlns:a16="http://schemas.microsoft.com/office/drawing/2014/main" id="{5186D2EE-2BCB-4F06-900D-F0946A1C5685}"/>
              </a:ext>
            </a:extLst>
          </p:cNvPr>
          <p:cNvSpPr>
            <a:spLocks noGrp="1"/>
          </p:cNvSpPr>
          <p:nvPr>
            <p:ph idx="1"/>
          </p:nvPr>
        </p:nvSpPr>
        <p:spPr>
          <a:xfrm>
            <a:off x="1957987" y="2431765"/>
            <a:ext cx="8276026" cy="3320031"/>
          </a:xfrm>
        </p:spPr>
        <p:txBody>
          <a:bodyPr anchor="ctr">
            <a:normAutofit/>
          </a:bodyPr>
          <a:lstStyle/>
          <a:p>
            <a:pPr marL="0" indent="0">
              <a:buNone/>
            </a:pP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4 marca w Pruszkowie dochodzi do pierwszych rozmów przedstawicieli Armii Krajowej z płk. </a:t>
            </a:r>
            <a:r>
              <a:rPr lang="pl-PL" sz="2000" dirty="0" err="1">
                <a:solidFill>
                  <a:schemeClr val="tx1">
                    <a:lumMod val="85000"/>
                    <a:lumOff val="15000"/>
                  </a:schemeClr>
                </a:solidFill>
                <a:latin typeface="Times New Roman" panose="02020603050405020304" pitchFamily="18" charset="0"/>
                <a:cs typeface="Times New Roman" panose="02020603050405020304" pitchFamily="18" charset="0"/>
              </a:rPr>
              <a:t>Pimienowem</a:t>
            </a: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buNone/>
            </a:pP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6 marca płk. </a:t>
            </a:r>
            <a:r>
              <a:rPr lang="pl-PL" sz="2000" dirty="0" err="1">
                <a:solidFill>
                  <a:schemeClr val="tx1">
                    <a:lumMod val="85000"/>
                    <a:lumOff val="15000"/>
                  </a:schemeClr>
                </a:solidFill>
                <a:latin typeface="Times New Roman" panose="02020603050405020304" pitchFamily="18" charset="0"/>
                <a:cs typeface="Times New Roman" panose="02020603050405020304" pitchFamily="18" charset="0"/>
              </a:rPr>
              <a:t>Pimienow</a:t>
            </a: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 zaprasza gen. Okulickiego na spotkanie z gen. Iwanowem (przedstawicielem dowództwa i Białoruskiego Frontu). Podobne zaproszenie zostało skierowane do wicepremiera Jankowskiego. </a:t>
            </a:r>
          </a:p>
          <a:p>
            <a:pPr marL="0" indent="0">
              <a:buNone/>
            </a:pP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W tym samym czasie wszystkie okręgi AK informowały o masowych aresztowaniach żołnierzy AK i deportacjach do Rosji.</a:t>
            </a:r>
          </a:p>
          <a:p>
            <a:pPr marL="0" indent="0">
              <a:buNone/>
            </a:pPr>
            <a:r>
              <a:rPr lang="pl-PL" sz="2000" dirty="0">
                <a:solidFill>
                  <a:schemeClr val="tx1">
                    <a:lumMod val="85000"/>
                    <a:lumOff val="15000"/>
                  </a:schemeClr>
                </a:solidFill>
                <a:latin typeface="Times New Roman" panose="02020603050405020304" pitchFamily="18" charset="0"/>
                <a:cs typeface="Times New Roman" panose="02020603050405020304" pitchFamily="18" charset="0"/>
              </a:rPr>
              <a:t>8 marca w Brwinowie aresztowany zostaje pierwszy z pojmanych i sądzonych w „Procesie szesnastu” – Aleksander Zwierzyński.</a:t>
            </a:r>
          </a:p>
          <a:p>
            <a:pPr marL="0" indent="0">
              <a:buNone/>
            </a:pPr>
            <a:endParaRPr lang="pl-PL"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654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398A2E91-A541-4D36-94C9-92122F5E4FB2}"/>
              </a:ext>
            </a:extLst>
          </p:cNvPr>
          <p:cNvSpPr>
            <a:spLocks noGrp="1"/>
          </p:cNvSpPr>
          <p:nvPr>
            <p:ph type="title"/>
          </p:nvPr>
        </p:nvSpPr>
        <p:spPr>
          <a:xfrm>
            <a:off x="1288060" y="1369938"/>
            <a:ext cx="3210854" cy="4114800"/>
          </a:xfrm>
        </p:spPr>
        <p:txBody>
          <a:bodyPr>
            <a:normAutofit/>
          </a:bodyPr>
          <a:lstStyle/>
          <a:p>
            <a:pPr algn="r"/>
            <a:r>
              <a:rPr lang="pl-PL" sz="2800" b="1">
                <a:latin typeface="Batang" panose="02030600000101010101" pitchFamily="18" charset="-127"/>
                <a:ea typeface="Batang" panose="02030600000101010101" pitchFamily="18" charset="-127"/>
                <a:cs typeface="Times New Roman" panose="02020603050405020304" pitchFamily="18" charset="0"/>
              </a:rPr>
              <a:t>Reakcje międzynarodowe</a:t>
            </a:r>
          </a:p>
        </p:txBody>
      </p:sp>
      <p:cxnSp>
        <p:nvCxnSpPr>
          <p:cNvPr id="14" name="Straight Connector 13">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A4E660D4-AB3D-4C74-B083-1F799E57C4BB}"/>
              </a:ext>
            </a:extLst>
          </p:cNvPr>
          <p:cNvSpPr>
            <a:spLocks noGrp="1"/>
          </p:cNvSpPr>
          <p:nvPr>
            <p:ph idx="1"/>
          </p:nvPr>
        </p:nvSpPr>
        <p:spPr>
          <a:xfrm>
            <a:off x="5030505" y="1371600"/>
            <a:ext cx="5872185" cy="4114800"/>
          </a:xfrm>
        </p:spPr>
        <p:txBody>
          <a:bodyPr anchor="ctr">
            <a:normAutofit/>
          </a:bodyPr>
          <a:lstStyle/>
          <a:p>
            <a:pPr marL="0" indent="0">
              <a:buNone/>
            </a:pPr>
            <a:r>
              <a:rPr lang="pl-PL" sz="1700" dirty="0">
                <a:latin typeface="Times New Roman" panose="02020603050405020304" pitchFamily="18" charset="0"/>
                <a:cs typeface="Times New Roman" panose="02020603050405020304" pitchFamily="18" charset="0"/>
              </a:rPr>
              <a:t>Z punktu widzenia prawa międzynarodowego proces był brutalnym pogwałceniem zasady niepodległości, suwerenności. Był parodią sprawiedliwości. Prawo międzynarodowe nie uznaje sądzenia przywódców państwowych jednego państwa przez sądy innych państw. Naruszone zostały indywidualne prawa jednostki, sądzono za poglądy polityczne.</a:t>
            </a:r>
          </a:p>
          <a:p>
            <a:pPr marL="0" indent="0">
              <a:buNone/>
            </a:pPr>
            <a:r>
              <a:rPr lang="pl-PL" sz="1700" dirty="0">
                <a:latin typeface="Times New Roman" panose="02020603050405020304" pitchFamily="18" charset="0"/>
                <a:cs typeface="Times New Roman" panose="02020603050405020304" pitchFamily="18" charset="0"/>
              </a:rPr>
              <a:t>Proces odbił się ogromnym echem w ZSRR, miał bowiem pokazać, że Kreml nie ma zamiaru tolerować władz polskich niezależnych od Moskwy. </a:t>
            </a:r>
          </a:p>
          <a:p>
            <a:pPr marL="0" indent="0">
              <a:buNone/>
            </a:pPr>
            <a:r>
              <a:rPr lang="pl-PL" sz="1700" dirty="0">
                <a:latin typeface="Times New Roman" panose="02020603050405020304" pitchFamily="18" charset="0"/>
                <a:cs typeface="Times New Roman" panose="02020603050405020304" pitchFamily="18" charset="0"/>
              </a:rPr>
              <a:t>W czasie gdy Przywódcy Polskiego Podziemia byli sądzeni w Moskwie, Stalin przewodził rozmowami w sprawie utworzenia zdominowanego przez komunistów rządu. Pomimo istnienia legalnego rządu w Londynie – nowo utworzony  Tymczasowy Rząd Jedności Narodowej został uznany przez USA i państwa zachodnie za legalną władzę w Polsce. </a:t>
            </a:r>
          </a:p>
          <a:p>
            <a:endParaRPr lang="pl-PL"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807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BDCBBD5B-7747-4069-AA27-E9BADC93AF9F}"/>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B9984739-C2B7-42C8-9DA4-2C26EBBABBFF}"/>
              </a:ext>
            </a:extLst>
          </p:cNvPr>
          <p:cNvSpPr>
            <a:spLocks noGrp="1"/>
          </p:cNvSpPr>
          <p:nvPr>
            <p:ph type="title"/>
          </p:nvPr>
        </p:nvSpPr>
        <p:spPr>
          <a:xfrm>
            <a:off x="8366761" y="601728"/>
            <a:ext cx="3822189" cy="1899912"/>
          </a:xfrm>
        </p:spPr>
        <p:txBody>
          <a:bodyPr>
            <a:normAutofit/>
          </a:bodyPr>
          <a:lstStyle/>
          <a:p>
            <a:r>
              <a:rPr lang="pl-PL" sz="4000" b="1" dirty="0">
                <a:latin typeface="Batang" panose="02030600000101010101" pitchFamily="18" charset="-127"/>
                <a:ea typeface="Batang" panose="02030600000101010101" pitchFamily="18" charset="-127"/>
              </a:rPr>
              <a:t>Pamięć </a:t>
            </a:r>
          </a:p>
        </p:txBody>
      </p:sp>
      <p:sp>
        <p:nvSpPr>
          <p:cNvPr id="3" name="Symbol zastępczy zawartości 2">
            <a:extLst>
              <a:ext uri="{FF2B5EF4-FFF2-40B4-BE49-F238E27FC236}">
                <a16:creationId xmlns:a16="http://schemas.microsoft.com/office/drawing/2014/main" id="{774F2D8A-1910-4617-B9A4-1B3321C935ED}"/>
              </a:ext>
            </a:extLst>
          </p:cNvPr>
          <p:cNvSpPr>
            <a:spLocks noGrp="1"/>
          </p:cNvSpPr>
          <p:nvPr>
            <p:ph idx="1"/>
          </p:nvPr>
        </p:nvSpPr>
        <p:spPr>
          <a:xfrm>
            <a:off x="8366762" y="2630152"/>
            <a:ext cx="3822189" cy="3742762"/>
          </a:xfrm>
        </p:spPr>
        <p:txBody>
          <a:bodyPr>
            <a:normAutofit/>
          </a:bodyPr>
          <a:lstStyle/>
          <a:p>
            <a:pPr marL="0" indent="0">
              <a:buNone/>
            </a:pPr>
            <a:r>
              <a:rPr lang="pl-PL" sz="1900" dirty="0">
                <a:latin typeface="Times New Roman" panose="02020603050405020304" pitchFamily="18" charset="0"/>
                <a:cs typeface="Times New Roman" panose="02020603050405020304" pitchFamily="18" charset="0"/>
              </a:rPr>
              <a:t>9 czerwca 1990 roku zostaje odsłonięty Pomnik Szesnastu w Pruszkowie, który upamiętnia tragiczne losy szesnastu Przywódców Państwa Polskiego. Pomnik odsłonił ostatni z żyjących – Adam Bień, honorowy mieszkaniec Pruszkowa.</a:t>
            </a:r>
          </a:p>
          <a:p>
            <a:pPr marL="0" indent="0">
              <a:buNone/>
            </a:pPr>
            <a:r>
              <a:rPr lang="pl-PL" sz="1900" dirty="0">
                <a:latin typeface="Times New Roman" panose="02020603050405020304" pitchFamily="18" charset="0"/>
                <a:cs typeface="Times New Roman" panose="02020603050405020304" pitchFamily="18" charset="0"/>
              </a:rPr>
              <a:t>Inicjatywą ufundowania pomnika zajęli się żołnierze AK VII Obwodu „Obroża” i członkowie Komitetu Budowy Pomnika, na którego czele stał Ryszard </a:t>
            </a:r>
            <a:r>
              <a:rPr lang="pl-PL" sz="1900" dirty="0" err="1">
                <a:latin typeface="Times New Roman" panose="02020603050405020304" pitchFamily="18" charset="0"/>
                <a:cs typeface="Times New Roman" panose="02020603050405020304" pitchFamily="18" charset="0"/>
              </a:rPr>
              <a:t>Matrzak</a:t>
            </a:r>
            <a:r>
              <a:rPr lang="pl-PL" sz="1900" dirty="0">
                <a:latin typeface="Times New Roman" panose="02020603050405020304" pitchFamily="18" charset="0"/>
                <a:cs typeface="Times New Roman" panose="02020603050405020304" pitchFamily="18" charset="0"/>
              </a:rPr>
              <a:t>. Wygrał projekt architekta – Karola Żarskiego.</a:t>
            </a:r>
          </a:p>
          <a:p>
            <a:pPr marL="0" indent="0">
              <a:buNone/>
            </a:pPr>
            <a:endParaRPr lang="pl-PL"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337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18F9C9-D638-4D3C-A094-9D3634EA1A5D}"/>
              </a:ext>
            </a:extLst>
          </p:cNvPr>
          <p:cNvSpPr>
            <a:spLocks noGrp="1"/>
          </p:cNvSpPr>
          <p:nvPr>
            <p:ph type="title"/>
          </p:nvPr>
        </p:nvSpPr>
        <p:spPr/>
        <p:txBody>
          <a:bodyPr/>
          <a:lstStyle/>
          <a:p>
            <a:r>
              <a:rPr lang="pl-PL" b="1" dirty="0">
                <a:latin typeface="Batang" panose="02030600000101010101" pitchFamily="18" charset="-127"/>
                <a:ea typeface="Batang" panose="02030600000101010101" pitchFamily="18" charset="-127"/>
              </a:rPr>
              <a:t>Na koniec</a:t>
            </a:r>
          </a:p>
        </p:txBody>
      </p:sp>
      <p:sp>
        <p:nvSpPr>
          <p:cNvPr id="3" name="Symbol zastępczy zawartości 2">
            <a:extLst>
              <a:ext uri="{FF2B5EF4-FFF2-40B4-BE49-F238E27FC236}">
                <a16:creationId xmlns:a16="http://schemas.microsoft.com/office/drawing/2014/main" id="{D0DCFF1C-3FBB-49A0-B90A-BD43B55A7E15}"/>
              </a:ext>
            </a:extLst>
          </p:cNvPr>
          <p:cNvSpPr>
            <a:spLocks noGrp="1"/>
          </p:cNvSpPr>
          <p:nvPr>
            <p:ph idx="1"/>
          </p:nvPr>
        </p:nvSpPr>
        <p:spPr/>
        <p:txBody>
          <a:bodyPr>
            <a:normAutofit/>
          </a:bodyPr>
          <a:lstStyle/>
          <a:p>
            <a:pPr marL="514350" indent="-514350">
              <a:buAutoNum type="arabicPeriod"/>
            </a:pPr>
            <a:r>
              <a:rPr lang="pl-PL" dirty="0">
                <a:latin typeface="Times New Roman" panose="02020603050405020304" pitchFamily="18" charset="0"/>
                <a:cs typeface="Times New Roman" panose="02020603050405020304" pitchFamily="18" charset="0"/>
              </a:rPr>
              <a:t>Spróbuj odnaleźć w </a:t>
            </a:r>
            <a:r>
              <a:rPr lang="pl-PL" dirty="0" err="1">
                <a:latin typeface="Times New Roman" panose="02020603050405020304" pitchFamily="18" charset="0"/>
                <a:cs typeface="Times New Roman" panose="02020603050405020304" pitchFamily="18" charset="0"/>
              </a:rPr>
              <a:t>internecie</a:t>
            </a:r>
            <a:r>
              <a:rPr lang="pl-PL" dirty="0">
                <a:latin typeface="Times New Roman" panose="02020603050405020304" pitchFamily="18" charset="0"/>
                <a:cs typeface="Times New Roman" panose="02020603050405020304" pitchFamily="18" charset="0"/>
              </a:rPr>
              <a:t> plakat propagandowy pt. „Olbrzym i zapluty karzeł reakcji” </a:t>
            </a:r>
          </a:p>
          <a:p>
            <a:pPr>
              <a:buFont typeface="Wingdings" panose="05000000000000000000" pitchFamily="2" charset="2"/>
              <a:buChar char="§"/>
            </a:pPr>
            <a:r>
              <a:rPr lang="pl-PL" dirty="0">
                <a:latin typeface="Times New Roman" panose="02020603050405020304" pitchFamily="18" charset="0"/>
                <a:cs typeface="Times New Roman" panose="02020603050405020304" pitchFamily="18" charset="0"/>
              </a:rPr>
              <a:t>Kto jest jego autorem?</a:t>
            </a:r>
          </a:p>
          <a:p>
            <a:pPr>
              <a:buFont typeface="Wingdings" panose="05000000000000000000" pitchFamily="2" charset="2"/>
              <a:buChar char="§"/>
            </a:pPr>
            <a:r>
              <a:rPr lang="pl-PL" dirty="0">
                <a:latin typeface="Times New Roman" panose="02020603050405020304" pitchFamily="18" charset="0"/>
                <a:cs typeface="Times New Roman" panose="02020603050405020304" pitchFamily="18" charset="0"/>
              </a:rPr>
              <a:t>Jaka atmosfera w 1945 roku była budowana wokół Armii Krajowej?</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2. Dlaczego Stalin chciał wyeliminować Przywódców Polskiego Państwa Podziemnego?</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3. Co oznacza określenie </a:t>
            </a:r>
            <a:r>
              <a:rPr lang="pl-PL" u="sng" dirty="0">
                <a:latin typeface="Times New Roman" panose="02020603050405020304" pitchFamily="18" charset="0"/>
                <a:cs typeface="Times New Roman" panose="02020603050405020304" pitchFamily="18" charset="0"/>
              </a:rPr>
              <a:t>rząd marionetkowy</a:t>
            </a:r>
            <a:r>
              <a:rPr lang="pl-PL"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0692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1325FA-E12C-4FAC-B051-81BFC225804A}"/>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1B00B2EA-58E0-453B-A311-EF7452D77578}"/>
              </a:ext>
            </a:extLst>
          </p:cNvPr>
          <p:cNvSpPr>
            <a:spLocks noGrp="1"/>
          </p:cNvSpPr>
          <p:nvPr>
            <p:ph idx="1"/>
          </p:nvPr>
        </p:nvSpPr>
        <p:spPr/>
        <p:txBody>
          <a:bodyPr/>
          <a:lstStyle/>
          <a:p>
            <a:pPr marL="0" indent="0">
              <a:buNone/>
            </a:pPr>
            <a:r>
              <a:rPr lang="pl-PL" dirty="0">
                <a:latin typeface="Times New Roman" panose="02020603050405020304" pitchFamily="18" charset="0"/>
                <a:cs typeface="Times New Roman" panose="02020603050405020304" pitchFamily="18" charset="0"/>
              </a:rPr>
              <a:t>4. Dlaczego Sowieci ingerowali w sprawy polskie?</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5. Kto miał odegrać główną rolę w procesie w Moskwie?</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6. Dlaczego Przywódcy Polskiego Państwa Podziemnego pomimo obaw i ostrzeżeń zdecydowali się na rozmowy z Sowietami?</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7. Dlaczego do odbycia się rozmów z przywódcami Sowieci wybrali właśnie Pruszków?</a:t>
            </a:r>
          </a:p>
        </p:txBody>
      </p:sp>
    </p:spTree>
    <p:extLst>
      <p:ext uri="{BB962C8B-B14F-4D97-AF65-F5344CB8AC3E}">
        <p14:creationId xmlns:p14="http://schemas.microsoft.com/office/powerpoint/2010/main" val="2255038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02E1-4F28-42E3-B824-573A86DDE0CD}"/>
              </a:ext>
            </a:extLst>
          </p:cNvPr>
          <p:cNvSpPr>
            <a:spLocks noGrp="1"/>
          </p:cNvSpPr>
          <p:nvPr>
            <p:ph type="title"/>
          </p:nvPr>
        </p:nvSpPr>
        <p:spPr/>
        <p:txBody>
          <a:bodyPr/>
          <a:lstStyle/>
          <a:p>
            <a:r>
              <a:rPr lang="pl-PL" b="1" dirty="0">
                <a:solidFill>
                  <a:schemeClr val="bg1"/>
                </a:solidFill>
                <a:latin typeface="Batang" panose="02030600000101010101" pitchFamily="18" charset="-127"/>
                <a:ea typeface="Batang" panose="02030600000101010101" pitchFamily="18" charset="-127"/>
              </a:rPr>
              <a:t>Bibliografia:  </a:t>
            </a:r>
          </a:p>
        </p:txBody>
      </p:sp>
      <p:sp>
        <p:nvSpPr>
          <p:cNvPr id="3" name="Symbol zastępczy zawartości 2">
            <a:extLst>
              <a:ext uri="{FF2B5EF4-FFF2-40B4-BE49-F238E27FC236}">
                <a16:creationId xmlns:a16="http://schemas.microsoft.com/office/drawing/2014/main" id="{84CBE9C6-4DCE-44AC-83A5-8D2AD72A71FA}"/>
              </a:ext>
            </a:extLst>
          </p:cNvPr>
          <p:cNvSpPr>
            <a:spLocks noGrp="1"/>
          </p:cNvSpPr>
          <p:nvPr>
            <p:ph idx="1"/>
          </p:nvPr>
        </p:nvSpPr>
        <p:spPr/>
        <p:txBody>
          <a:bodyPr>
            <a:normAutofit fontScale="92500" lnSpcReduction="20000"/>
          </a:bodyPr>
          <a:lstStyle/>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 Duraczyński E., </a:t>
            </a:r>
            <a:r>
              <a:rPr lang="pl-PL" i="1" dirty="0">
                <a:solidFill>
                  <a:schemeClr val="bg1"/>
                </a:solidFill>
                <a:latin typeface="Times New Roman" panose="02020603050405020304" pitchFamily="18" charset="0"/>
                <a:cs typeface="Times New Roman" panose="02020603050405020304" pitchFamily="18" charset="0"/>
              </a:rPr>
              <a:t>Generał Iwanow Zaprasza. Przywódcy podziemnego państwa polskiego przed sądem moskiewskim</a:t>
            </a:r>
            <a:r>
              <a:rPr lang="pl-PL" dirty="0">
                <a:solidFill>
                  <a:schemeClr val="bg1"/>
                </a:solidFill>
                <a:latin typeface="Times New Roman" panose="02020603050405020304" pitchFamily="18" charset="0"/>
                <a:cs typeface="Times New Roman" panose="02020603050405020304" pitchFamily="18" charset="0"/>
              </a:rPr>
              <a:t>, Warszawa 1989.</a:t>
            </a:r>
          </a:p>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Horban I., </a:t>
            </a:r>
            <a:r>
              <a:rPr lang="pl-PL" i="1" dirty="0">
                <a:solidFill>
                  <a:schemeClr val="bg1"/>
                </a:solidFill>
                <a:latin typeface="Times New Roman" panose="02020603050405020304" pitchFamily="18" charset="0"/>
                <a:cs typeface="Times New Roman" panose="02020603050405020304" pitchFamily="18" charset="0"/>
              </a:rPr>
              <a:t>Miejsca Pamięci w Pruszkowie</a:t>
            </a:r>
            <a:r>
              <a:rPr lang="pl-PL" dirty="0">
                <a:solidFill>
                  <a:schemeClr val="bg1"/>
                </a:solidFill>
                <a:latin typeface="Times New Roman" panose="02020603050405020304" pitchFamily="18" charset="0"/>
                <a:cs typeface="Times New Roman" panose="02020603050405020304" pitchFamily="18" charset="0"/>
              </a:rPr>
              <a:t>, Pruszków 2014.</a:t>
            </a:r>
          </a:p>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a:t>
            </a:r>
            <a:r>
              <a:rPr lang="pl-PL" i="1" dirty="0">
                <a:solidFill>
                  <a:schemeClr val="bg1"/>
                </a:solidFill>
                <a:latin typeface="Times New Roman" panose="02020603050405020304" pitchFamily="18" charset="0"/>
                <a:cs typeface="Times New Roman" panose="02020603050405020304" pitchFamily="18" charset="0"/>
              </a:rPr>
              <a:t>Proces szesnastu…”, </a:t>
            </a:r>
            <a:r>
              <a:rPr lang="pl-PL" dirty="0">
                <a:solidFill>
                  <a:schemeClr val="bg1"/>
                </a:solidFill>
                <a:latin typeface="Times New Roman" panose="02020603050405020304" pitchFamily="18" charset="0"/>
                <a:cs typeface="Times New Roman" panose="02020603050405020304" pitchFamily="18" charset="0"/>
              </a:rPr>
              <a:t>Katalog wystawy, Instytut Pamięci Narodowej 2008.</a:t>
            </a:r>
          </a:p>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 Wawrzyniak E., </a:t>
            </a:r>
            <a:r>
              <a:rPr lang="pl-PL" i="1" dirty="0">
                <a:solidFill>
                  <a:schemeClr val="bg1"/>
                </a:solidFill>
                <a:latin typeface="Times New Roman" panose="02020603050405020304" pitchFamily="18" charset="0"/>
                <a:cs typeface="Times New Roman" panose="02020603050405020304" pitchFamily="18" charset="0"/>
              </a:rPr>
              <a:t>Trybunał Przemocy. Szesnastu z Łubianki</a:t>
            </a:r>
            <a:r>
              <a:rPr lang="pl-PL" dirty="0">
                <a:solidFill>
                  <a:schemeClr val="bg1"/>
                </a:solidFill>
                <a:latin typeface="Times New Roman" panose="02020603050405020304" pitchFamily="18" charset="0"/>
                <a:cs typeface="Times New Roman" panose="02020603050405020304" pitchFamily="18" charset="0"/>
              </a:rPr>
              <a:t>, Warszawa 1998.</a:t>
            </a:r>
          </a:p>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 Zaborski Z., </a:t>
            </a:r>
            <a:r>
              <a:rPr lang="pl-PL" dirty="0" err="1">
                <a:solidFill>
                  <a:schemeClr val="bg1"/>
                </a:solidFill>
                <a:latin typeface="Times New Roman" panose="02020603050405020304" pitchFamily="18" charset="0"/>
                <a:cs typeface="Times New Roman" panose="02020603050405020304" pitchFamily="18" charset="0"/>
              </a:rPr>
              <a:t>Wrotniak</a:t>
            </a:r>
            <a:r>
              <a:rPr lang="pl-PL" dirty="0">
                <a:solidFill>
                  <a:schemeClr val="bg1"/>
                </a:solidFill>
                <a:latin typeface="Times New Roman" panose="02020603050405020304" pitchFamily="18" charset="0"/>
                <a:cs typeface="Times New Roman" panose="02020603050405020304" pitchFamily="18" charset="0"/>
              </a:rPr>
              <a:t> W., </a:t>
            </a:r>
            <a:r>
              <a:rPr lang="pl-PL" dirty="0" err="1">
                <a:solidFill>
                  <a:schemeClr val="bg1"/>
                </a:solidFill>
                <a:latin typeface="Times New Roman" panose="02020603050405020304" pitchFamily="18" charset="0"/>
                <a:cs typeface="Times New Roman" panose="02020603050405020304" pitchFamily="18" charset="0"/>
              </a:rPr>
              <a:t>Cierliński</a:t>
            </a:r>
            <a:r>
              <a:rPr lang="pl-PL" dirty="0">
                <a:solidFill>
                  <a:schemeClr val="bg1"/>
                </a:solidFill>
                <a:latin typeface="Times New Roman" panose="02020603050405020304" pitchFamily="18" charset="0"/>
                <a:cs typeface="Times New Roman" panose="02020603050405020304" pitchFamily="18" charset="0"/>
              </a:rPr>
              <a:t> J., Łosiewicz Chmurowa Z., </a:t>
            </a:r>
            <a:r>
              <a:rPr lang="pl-PL" i="1" dirty="0">
                <a:solidFill>
                  <a:schemeClr val="bg1"/>
                </a:solidFill>
                <a:latin typeface="Times New Roman" panose="02020603050405020304" pitchFamily="18" charset="0"/>
                <a:cs typeface="Times New Roman" panose="02020603050405020304" pitchFamily="18" charset="0"/>
              </a:rPr>
              <a:t>Trwaliśmy przy tobie, Warszawo</a:t>
            </a:r>
            <a:r>
              <a:rPr lang="pl-PL" dirty="0">
                <a:solidFill>
                  <a:schemeClr val="bg1"/>
                </a:solidFill>
                <a:latin typeface="Times New Roman" panose="02020603050405020304" pitchFamily="18" charset="0"/>
                <a:cs typeface="Times New Roman" panose="02020603050405020304" pitchFamily="18" charset="0"/>
              </a:rPr>
              <a:t>, Powiatowa i Miejska Biblioteka Publiczna im. Henryka Sienkiewicza w Pruszkowie, 2011.</a:t>
            </a:r>
          </a:p>
          <a:p>
            <a:pPr>
              <a:buFont typeface="Wingdings" panose="05000000000000000000" pitchFamily="2" charset="2"/>
              <a:buChar char="v"/>
            </a:pPr>
            <a:r>
              <a:rPr lang="pl-PL" dirty="0">
                <a:solidFill>
                  <a:schemeClr val="bg1"/>
                </a:solidFill>
                <a:latin typeface="Times New Roman" panose="02020603050405020304" pitchFamily="18" charset="0"/>
                <a:cs typeface="Times New Roman" panose="02020603050405020304" pitchFamily="18" charset="0"/>
              </a:rPr>
              <a:t>https://www.polskieradio.pl/39/156/Artykul/810304,Proces-szesnastu-%E2%80%93-historia-przywodcow-Polskiego-Podziemia</a:t>
            </a:r>
            <a:r>
              <a:rPr lang="pl-PL">
                <a:solidFill>
                  <a:schemeClr val="bg1"/>
                </a:solidFill>
                <a:latin typeface="Times New Roman" panose="02020603050405020304" pitchFamily="18" charset="0"/>
                <a:cs typeface="Times New Roman" panose="02020603050405020304" pitchFamily="18" charset="0"/>
              </a:rPr>
              <a:t>, dostęp (01.03.2022).</a:t>
            </a:r>
            <a:endParaRPr lang="pl-P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77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Obraz 4">
            <a:extLst>
              <a:ext uri="{FF2B5EF4-FFF2-40B4-BE49-F238E27FC236}">
                <a16:creationId xmlns:a16="http://schemas.microsoft.com/office/drawing/2014/main" id="{53832ABC-8718-4932-BDC8-48D6B9B1EC3A}"/>
              </a:ext>
            </a:extLst>
          </p:cNvPr>
          <p:cNvPicPr>
            <a:picLocks noChangeAspect="1"/>
          </p:cNvPicPr>
          <p:nvPr/>
        </p:nvPicPr>
        <p:blipFill rotWithShape="1">
          <a:blip r:embed="rId2">
            <a:extLst>
              <a:ext uri="{28A0092B-C50C-407E-A947-70E740481C1C}">
                <a14:useLocalDpi xmlns:a14="http://schemas.microsoft.com/office/drawing/2010/main" val="0"/>
              </a:ext>
            </a:extLst>
          </a:blip>
          <a:srcRect t="10214" b="1912"/>
          <a:stretch/>
        </p:blipFill>
        <p:spPr>
          <a:xfrm>
            <a:off x="2712940" y="1526381"/>
            <a:ext cx="6766119" cy="3805237"/>
          </a:xfrm>
          <a:prstGeom prst="rect">
            <a:avLst/>
          </a:prstGeom>
        </p:spPr>
      </p:pic>
    </p:spTree>
    <p:extLst>
      <p:ext uri="{BB962C8B-B14F-4D97-AF65-F5344CB8AC3E}">
        <p14:creationId xmlns:p14="http://schemas.microsoft.com/office/powerpoint/2010/main" val="92382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2B8302-6B76-4263-A44C-A290EE99A671}"/>
              </a:ext>
            </a:extLst>
          </p:cNvPr>
          <p:cNvSpPr>
            <a:spLocks noGrp="1"/>
          </p:cNvSpPr>
          <p:nvPr>
            <p:ph type="title"/>
          </p:nvPr>
        </p:nvSpPr>
        <p:spPr/>
        <p:txBody>
          <a:bodyPr>
            <a:normAutofit/>
          </a:bodyPr>
          <a:lstStyle/>
          <a:p>
            <a:r>
              <a:rPr lang="pl-PL" sz="4000" b="1" dirty="0">
                <a:latin typeface="Batang" panose="02030600000101010101" pitchFamily="18" charset="-127"/>
                <a:ea typeface="Batang" panose="02030600000101010101" pitchFamily="18" charset="-127"/>
              </a:rPr>
              <a:t>Treść listu </a:t>
            </a:r>
            <a:r>
              <a:rPr lang="pl-PL" sz="4000" b="1" dirty="0" err="1">
                <a:latin typeface="Batang" panose="02030600000101010101" pitchFamily="18" charset="-127"/>
                <a:ea typeface="Batang" panose="02030600000101010101" pitchFamily="18" charset="-127"/>
              </a:rPr>
              <a:t>Pimienowa</a:t>
            </a:r>
            <a:r>
              <a:rPr lang="pl-PL" sz="4000" b="1" dirty="0">
                <a:latin typeface="Batang" panose="02030600000101010101" pitchFamily="18" charset="-127"/>
                <a:ea typeface="Batang" panose="02030600000101010101" pitchFamily="18" charset="-127"/>
              </a:rPr>
              <a:t> do gen. Okulickiego</a:t>
            </a:r>
          </a:p>
        </p:txBody>
      </p:sp>
      <p:sp>
        <p:nvSpPr>
          <p:cNvPr id="3" name="Symbol zastępczy zawartości 2">
            <a:extLst>
              <a:ext uri="{FF2B5EF4-FFF2-40B4-BE49-F238E27FC236}">
                <a16:creationId xmlns:a16="http://schemas.microsoft.com/office/drawing/2014/main" id="{880E6662-8319-48FC-A6EB-5089A67759AB}"/>
              </a:ext>
            </a:extLst>
          </p:cNvPr>
          <p:cNvSpPr>
            <a:spLocks noGrp="1"/>
          </p:cNvSpPr>
          <p:nvPr>
            <p:ph idx="1"/>
          </p:nvPr>
        </p:nvSpPr>
        <p:spPr/>
        <p:txBody>
          <a:bodyPr>
            <a:normAutofit fontScale="70000" lnSpcReduction="20000"/>
          </a:bodyPr>
          <a:lstStyle/>
          <a:p>
            <a:pPr marL="0" indent="0">
              <a:buNone/>
            </a:pPr>
            <a:r>
              <a:rPr lang="pl-PL" dirty="0">
                <a:latin typeface="Times New Roman" panose="02020603050405020304" pitchFamily="18" charset="0"/>
                <a:cs typeface="Times New Roman" panose="02020603050405020304" pitchFamily="18" charset="0"/>
              </a:rPr>
              <a:t>„Moje dobre chęci, które – jak sądzę – bez żadnego wątpienia znajdą u Pana najwyższe poparcie i uznanie, zmierzają do tego, żeby przyczynić się do Pańskiego spotkania w najbliższych dniach z przedstawicielem dowództwa I-go Frontu Białoruskiego, generałem-pułkownikiem Iwanowem. Jasno zdaję sobie sprawę z całej trudności tego przedsięwzięcia, ale – biorę pod uwagę niewątpliwą jego konieczność i ogromną ważność, czego nie sposób w tym krótkim liście wyłożyć – sądzę, że wspomniane spotkanie powinno nastąpić możliwie najszybciej. Jedno tylko można powiedzieć, że proponowane spotkanie Pana z generałem-pułkownikiem Iwanowem może niewątpliwie rozstrzygnie to, co wątpliwe, czy dałoby się rozstrzygnąć innymi drogami. Wzajemne zrozumienie i zaufanie pozwolą rozwiązać ważne zagadnienia i nie dopuścić do ich zaostrzenia. Proszę, Panie Generale, wziąć pod uwagę i moje trudności w organizowaniu tego spotkania, wtedy kiedy wcześniej ustalone terminy tego spotkania z generałem pułkownikiem Iwanowem upłynęły. Ale mam nadzieję, że generał-pułkownik Iwanow będzie liczył się z moimi argumentami i że dalsze spotkanie może nastąpić w najbliższych dniach. Ja zaś jako oficer Armii Czerwonej, któremu przypadła w udziale tak ważna misja, daję Panu pełną gwarancję, że od chwili, kiedy los Pana zależeć będzie ode mnie (od przyjazdu do nas), będzie Pan całkowicie bezpieczny. W nadziei na nasze szybkie spotkanie przesyłam Panu moje uszanowanie. Proszę o zawiadomienie mnie o Pana decyzji".</a:t>
            </a:r>
          </a:p>
          <a:p>
            <a:pPr marL="0" indent="0">
              <a:buNone/>
            </a:pPr>
            <a:r>
              <a:rPr lang="pl-PL" dirty="0">
                <a:latin typeface="Times New Roman" panose="02020603050405020304" pitchFamily="18" charset="0"/>
                <a:cs typeface="Times New Roman" panose="02020603050405020304" pitchFamily="18" charset="0"/>
              </a:rPr>
              <a:t>6 marca 1945 r.</a:t>
            </a:r>
          </a:p>
        </p:txBody>
      </p:sp>
    </p:spTree>
    <p:extLst>
      <p:ext uri="{BB962C8B-B14F-4D97-AF65-F5344CB8AC3E}">
        <p14:creationId xmlns:p14="http://schemas.microsoft.com/office/powerpoint/2010/main" val="10707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BFBFBF"/>
                                        </p:clrVal>
                                      </p:to>
                                    </p:set>
                                    <p:set>
                                      <p:cBhvr>
                                        <p:cTn id="7" dur="500" fill="hold"/>
                                        <p:tgtEl>
                                          <p:spTgt spid="3">
                                            <p:txEl>
                                              <p:pRg st="0" end="0"/>
                                            </p:txEl>
                                          </p:spTgt>
                                        </p:tgtEl>
                                        <p:attrNameLst>
                                          <p:attrName>fillcolor</p:attrName>
                                        </p:attrNameLst>
                                      </p:cBhvr>
                                      <p:to>
                                        <p:clrVal>
                                          <a:srgbClr val="BFBFBF"/>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rgbClr val="BFBFBF"/>
                                        </p:clrVal>
                                      </p:to>
                                    </p:set>
                                    <p:set>
                                      <p:cBhvr>
                                        <p:cTn id="13" dur="500" fill="hold"/>
                                        <p:tgtEl>
                                          <p:spTgt spid="3">
                                            <p:txEl>
                                              <p:pRg st="1" end="1"/>
                                            </p:txEl>
                                          </p:spTgt>
                                        </p:tgtEl>
                                        <p:attrNameLst>
                                          <p:attrName>fillcolor</p:attrName>
                                        </p:attrNameLst>
                                      </p:cBhvr>
                                      <p:to>
                                        <p:clrVal>
                                          <a:srgbClr val="BFBFBF"/>
                                        </p:clrVal>
                                      </p:to>
                                    </p:set>
                                    <p:set>
                                      <p:cBhvr>
                                        <p:cTn id="14"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2D3C1C-0924-4FAC-9451-5ECDA1A8A8D5}"/>
              </a:ext>
            </a:extLst>
          </p:cNvPr>
          <p:cNvSpPr>
            <a:spLocks noGrp="1"/>
          </p:cNvSpPr>
          <p:nvPr>
            <p:ph type="title"/>
          </p:nvPr>
        </p:nvSpPr>
        <p:spPr/>
        <p:txBody>
          <a:bodyPr anchor="b">
            <a:normAutofit/>
          </a:bodyPr>
          <a:lstStyle/>
          <a:p>
            <a:r>
              <a:rPr lang="pl-PL" sz="4000" b="1">
                <a:latin typeface="Batang" panose="02030600000101010101" pitchFamily="18" charset="-127"/>
                <a:ea typeface="Batang" panose="02030600000101010101" pitchFamily="18" charset="-127"/>
                <a:cs typeface="Times New Roman" panose="02020603050405020304" pitchFamily="18" charset="0"/>
              </a:rPr>
              <a:t>Iwanow = Sierow</a:t>
            </a:r>
            <a:endParaRPr lang="pl-PL" sz="4000" b="1" dirty="0">
              <a:latin typeface="Batang" panose="02030600000101010101" pitchFamily="18" charset="-127"/>
              <a:ea typeface="Batang" panose="02030600000101010101" pitchFamily="18" charset="-127"/>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id="{4120D81C-E796-4C4C-A5DA-017EB8569BC7}"/>
              </a:ext>
            </a:extLst>
          </p:cNvPr>
          <p:cNvSpPr>
            <a:spLocks noGrp="1"/>
          </p:cNvSpPr>
          <p:nvPr>
            <p:ph sz="half" idx="1"/>
          </p:nvPr>
        </p:nvSpPr>
        <p:spPr/>
        <p:txBody>
          <a:bodyPr>
            <a:normAutofit/>
          </a:bodyPr>
          <a:lstStyle/>
          <a:p>
            <a:pPr marL="0" indent="0">
              <a:buNone/>
            </a:pPr>
            <a:r>
              <a:rPr lang="pl-PL" sz="2000" dirty="0">
                <a:latin typeface="Times New Roman" panose="02020603050405020304" pitchFamily="18" charset="0"/>
                <a:cs typeface="Times New Roman" panose="02020603050405020304" pitchFamily="18" charset="0"/>
              </a:rPr>
              <a:t>Na przełomie lutego i marca 1945 przedstawiciele Polskiego Państwa Podziemnego otrzymywali zaproszenia na spotkanie z gen. Iwanowem. Pod tym nazwiskiem ukrywał się oficer NKWD – gen. Iwan Sierow.</a:t>
            </a:r>
          </a:p>
          <a:p>
            <a:pPr marL="0" indent="0">
              <a:buNone/>
            </a:pPr>
            <a:endParaRPr lang="pl-PL" sz="2000" dirty="0">
              <a:latin typeface="Times New Roman" panose="02020603050405020304" pitchFamily="18" charset="0"/>
              <a:cs typeface="Times New Roman" panose="02020603050405020304" pitchFamily="18" charset="0"/>
            </a:endParaRPr>
          </a:p>
          <a:p>
            <a:pPr marL="0" indent="0">
              <a:buNone/>
            </a:pPr>
            <a:r>
              <a:rPr lang="pl-PL" sz="2000" dirty="0">
                <a:latin typeface="Times New Roman" panose="02020603050405020304" pitchFamily="18" charset="0"/>
                <a:cs typeface="Times New Roman" panose="02020603050405020304" pitchFamily="18" charset="0"/>
              </a:rPr>
              <a:t>Pułkownik </a:t>
            </a:r>
            <a:r>
              <a:rPr lang="pl-PL" sz="2000" dirty="0" err="1">
                <a:latin typeface="Times New Roman" panose="02020603050405020304" pitchFamily="18" charset="0"/>
                <a:cs typeface="Times New Roman" panose="02020603050405020304" pitchFamily="18" charset="0"/>
              </a:rPr>
              <a:t>Pimienow</a:t>
            </a:r>
            <a:r>
              <a:rPr lang="pl-PL" sz="2000" dirty="0">
                <a:latin typeface="Times New Roman" panose="02020603050405020304" pitchFamily="18" charset="0"/>
                <a:cs typeface="Times New Roman" panose="02020603050405020304" pitchFamily="18" charset="0"/>
              </a:rPr>
              <a:t> zapraszał w celu bezwzględnego rozstrzygnięcia spraw. W liście zawarta była gwarancja </a:t>
            </a:r>
            <a:r>
              <a:rPr lang="pl-PL" sz="2000" dirty="0" err="1">
                <a:latin typeface="Times New Roman" panose="02020603050405020304" pitchFamily="18" charset="0"/>
                <a:cs typeface="Times New Roman" panose="02020603050405020304" pitchFamily="18" charset="0"/>
              </a:rPr>
              <a:t>Pimienowa</a:t>
            </a:r>
            <a:r>
              <a:rPr lang="pl-PL" sz="2000" dirty="0">
                <a:latin typeface="Times New Roman" panose="02020603050405020304" pitchFamily="18" charset="0"/>
                <a:cs typeface="Times New Roman" panose="02020603050405020304" pitchFamily="18" charset="0"/>
              </a:rPr>
              <a:t> o bezpieczeństwie. </a:t>
            </a:r>
          </a:p>
          <a:p>
            <a:pPr marL="0" indent="0">
              <a:buNone/>
            </a:pPr>
            <a:r>
              <a:rPr lang="pl-PL" sz="2000" dirty="0">
                <a:latin typeface="Times New Roman" panose="02020603050405020304" pitchFamily="18" charset="0"/>
                <a:cs typeface="Times New Roman" panose="02020603050405020304" pitchFamily="18" charset="0"/>
              </a:rPr>
              <a:t>O liście Jankowski zawiadomił Tomasza Arciszewskiego w Londynie. 16 przywódców podziemia 26 i 27 marca 1945 roku przyjęło zaproszenie gen. Iwanowa. </a:t>
            </a:r>
          </a:p>
        </p:txBody>
      </p:sp>
      <p:sp>
        <p:nvSpPr>
          <p:cNvPr id="5" name="Symbol zastępczy zawartości 4">
            <a:extLst>
              <a:ext uri="{FF2B5EF4-FFF2-40B4-BE49-F238E27FC236}">
                <a16:creationId xmlns:a16="http://schemas.microsoft.com/office/drawing/2014/main" id="{F8FA9FC8-9CD6-4E4C-B90C-43ACDA25E11C}"/>
              </a:ext>
            </a:extLst>
          </p:cNvPr>
          <p:cNvSpPr>
            <a:spLocks noGrp="1"/>
          </p:cNvSpPr>
          <p:nvPr>
            <p:ph sz="half" idx="2"/>
          </p:nvPr>
        </p:nvSpPr>
        <p:spPr/>
        <p:txBody>
          <a:bodyPr/>
          <a:lstStyle/>
          <a:p>
            <a:endParaRPr lang="pl-PL"/>
          </a:p>
        </p:txBody>
      </p:sp>
      <p:pic>
        <p:nvPicPr>
          <p:cNvPr id="4" name="Obraz 3">
            <a:extLst>
              <a:ext uri="{FF2B5EF4-FFF2-40B4-BE49-F238E27FC236}">
                <a16:creationId xmlns:a16="http://schemas.microsoft.com/office/drawing/2014/main" id="{2C60F199-DEDB-4667-B04E-CDDCE5DE01E0}"/>
              </a:ext>
            </a:extLst>
          </p:cNvPr>
          <p:cNvPicPr>
            <a:picLocks noChangeAspect="1"/>
          </p:cNvPicPr>
          <p:nvPr/>
        </p:nvPicPr>
        <p:blipFill rotWithShape="1">
          <a:blip r:embed="rId2"/>
          <a:srcRect l="45" r="5451"/>
          <a:stretch/>
        </p:blipFill>
        <p:spPr>
          <a:xfrm>
            <a:off x="6890616" y="1304924"/>
            <a:ext cx="2513307" cy="4107291"/>
          </a:xfrm>
          <a:prstGeom prst="rect">
            <a:avLst/>
          </a:prstGeom>
          <a:effectLst/>
        </p:spPr>
      </p:pic>
    </p:spTree>
    <p:extLst>
      <p:ext uri="{BB962C8B-B14F-4D97-AF65-F5344CB8AC3E}">
        <p14:creationId xmlns:p14="http://schemas.microsoft.com/office/powerpoint/2010/main" val="386863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368301-3F17-49E4-BF56-DAA2DAE7EAFC}"/>
              </a:ext>
            </a:extLst>
          </p:cNvPr>
          <p:cNvSpPr>
            <a:spLocks noGrp="1"/>
          </p:cNvSpPr>
          <p:nvPr>
            <p:ph type="title"/>
          </p:nvPr>
        </p:nvSpPr>
        <p:spPr>
          <a:xfrm>
            <a:off x="648929" y="629266"/>
            <a:ext cx="3505495" cy="1622321"/>
          </a:xfrm>
        </p:spPr>
        <p:txBody>
          <a:bodyPr>
            <a:normAutofit/>
          </a:bodyPr>
          <a:lstStyle/>
          <a:p>
            <a:r>
              <a:rPr lang="pl-PL" b="1" dirty="0">
                <a:latin typeface="Batang" panose="02030600000101010101" pitchFamily="18" charset="-127"/>
                <a:ea typeface="Batang" panose="02030600000101010101" pitchFamily="18" charset="-127"/>
              </a:rPr>
              <a:t>Podstępne zwabienie</a:t>
            </a:r>
          </a:p>
        </p:txBody>
      </p:sp>
      <p:sp>
        <p:nvSpPr>
          <p:cNvPr id="3" name="Symbol zastępczy zawartości 2">
            <a:extLst>
              <a:ext uri="{FF2B5EF4-FFF2-40B4-BE49-F238E27FC236}">
                <a16:creationId xmlns:a16="http://schemas.microsoft.com/office/drawing/2014/main" id="{232844D7-032F-43F1-9EA9-1E2C225E6EB2}"/>
              </a:ext>
            </a:extLst>
          </p:cNvPr>
          <p:cNvSpPr>
            <a:spLocks noGrp="1"/>
          </p:cNvSpPr>
          <p:nvPr>
            <p:ph idx="1"/>
          </p:nvPr>
        </p:nvSpPr>
        <p:spPr>
          <a:xfrm>
            <a:off x="648931" y="2438400"/>
            <a:ext cx="3505494" cy="3785419"/>
          </a:xfrm>
        </p:spPr>
        <p:txBody>
          <a:bodyPr>
            <a:normAutofit/>
          </a:bodyPr>
          <a:lstStyle/>
          <a:p>
            <a:pPr marL="0" indent="0">
              <a:buNone/>
            </a:pPr>
            <a:r>
              <a:rPr lang="pl-PL" sz="1600" dirty="0">
                <a:latin typeface="Times New Roman" panose="02020603050405020304" pitchFamily="18" charset="0"/>
                <a:cs typeface="Times New Roman" panose="02020603050405020304" pitchFamily="18" charset="0"/>
              </a:rPr>
              <a:t>Do werbowania działaczy Polskiego Państwa Podziemnego generał Iwanow oddelegował adiutanta-porucznika Chodkiewicza.</a:t>
            </a:r>
          </a:p>
          <a:p>
            <a:pPr marL="0" indent="0">
              <a:buNone/>
            </a:pPr>
            <a:r>
              <a:rPr lang="pl-PL" sz="1600" dirty="0">
                <a:latin typeface="Times New Roman" panose="02020603050405020304" pitchFamily="18" charset="0"/>
                <a:cs typeface="Times New Roman" panose="02020603050405020304" pitchFamily="18" charset="0"/>
              </a:rPr>
              <a:t>Mieli oni świadomość, że członkowie podziemia mogą rozlokowywać się w miejscowościach podwarszawskich wzdłuż Elektrycznej kolei Dojazdowej – </a:t>
            </a:r>
            <a:r>
              <a:rPr lang="pl-PL" sz="1600" dirty="0" err="1">
                <a:latin typeface="Times New Roman" panose="02020603050405020304" pitchFamily="18" charset="0"/>
                <a:cs typeface="Times New Roman" panose="02020603050405020304" pitchFamily="18" charset="0"/>
              </a:rPr>
              <a:t>Pimienow</a:t>
            </a:r>
            <a:r>
              <a:rPr lang="pl-PL" sz="1600" dirty="0">
                <a:latin typeface="Times New Roman" panose="02020603050405020304" pitchFamily="18" charset="0"/>
                <a:cs typeface="Times New Roman" panose="02020603050405020304" pitchFamily="18" charset="0"/>
              </a:rPr>
              <a:t> i Chodkiewicz obrali na siedzibę Pruszków, który leżał na tej linii.</a:t>
            </a:r>
          </a:p>
          <a:p>
            <a:pPr marL="0" indent="0">
              <a:buNone/>
            </a:pPr>
            <a:r>
              <a:rPr lang="pl-PL" sz="1600" dirty="0">
                <a:latin typeface="Times New Roman" panose="02020603050405020304" pitchFamily="18" charset="0"/>
                <a:cs typeface="Times New Roman" panose="02020603050405020304" pitchFamily="18" charset="0"/>
              </a:rPr>
              <a:t>Nawiązali oni kontakty ze sztabem Polskiej Armii Ludowej, która ujawniła się wobec przedstawicieli NKWD</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F9FD4CD5-D168-4D72-9550-359BF0756293}"/>
              </a:ext>
            </a:extLst>
          </p:cNvPr>
          <p:cNvPicPr>
            <a:picLocks noChangeAspect="1"/>
          </p:cNvPicPr>
          <p:nvPr/>
        </p:nvPicPr>
        <p:blipFill>
          <a:blip r:embed="rId2"/>
          <a:stretch>
            <a:fillRect/>
          </a:stretch>
        </p:blipFill>
        <p:spPr>
          <a:xfrm>
            <a:off x="5405862" y="861637"/>
            <a:ext cx="6019331" cy="5131479"/>
          </a:xfrm>
          <a:prstGeom prst="rect">
            <a:avLst/>
          </a:prstGeom>
          <a:effectLst/>
        </p:spPr>
      </p:pic>
    </p:spTree>
    <p:extLst>
      <p:ext uri="{BB962C8B-B14F-4D97-AF65-F5344CB8AC3E}">
        <p14:creationId xmlns:p14="http://schemas.microsoft.com/office/powerpoint/2010/main" val="38151530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10503</TotalTime>
  <Words>5888</Words>
  <Application>Microsoft Office PowerPoint</Application>
  <PresentationFormat>Panoramiczny</PresentationFormat>
  <Paragraphs>253</Paragraphs>
  <Slides>65</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65</vt:i4>
      </vt:variant>
    </vt:vector>
  </HeadingPairs>
  <TitlesOfParts>
    <vt:vector size="72" baseType="lpstr">
      <vt:lpstr>Batang</vt:lpstr>
      <vt:lpstr>Arial</vt:lpstr>
      <vt:lpstr>Calibri</vt:lpstr>
      <vt:lpstr>Calibri Light</vt:lpstr>
      <vt:lpstr>Times New Roman</vt:lpstr>
      <vt:lpstr>Wingdings</vt:lpstr>
      <vt:lpstr>Motyw pakietu Office</vt:lpstr>
      <vt:lpstr>Prezentacja programu PowerPoint</vt:lpstr>
      <vt:lpstr>Kazimierz Wierzyński „Na proces moskiewski”</vt:lpstr>
      <vt:lpstr>Prezentacja programu PowerPoint</vt:lpstr>
      <vt:lpstr>Prezentacja programu PowerPoint</vt:lpstr>
      <vt:lpstr>Prezentacja programu PowerPoint</vt:lpstr>
      <vt:lpstr>Pruszków i kulisy aresztowania</vt:lpstr>
      <vt:lpstr>Treść listu Pimienowa do gen. Okulickiego</vt:lpstr>
      <vt:lpstr>Iwanow = Sierow</vt:lpstr>
      <vt:lpstr>Podstępne zwabienie</vt:lpstr>
      <vt:lpstr>Prezentacja programu PowerPoint</vt:lpstr>
      <vt:lpstr>Prezentacja programu PowerPoint</vt:lpstr>
      <vt:lpstr>Prezentacja programu PowerPoint</vt:lpstr>
      <vt:lpstr>Aresztowanie </vt:lpstr>
      <vt:lpstr>Prezentacja programu PowerPoint</vt:lpstr>
      <vt:lpstr>Józef Kwasiborski ps. Niemira</vt:lpstr>
      <vt:lpstr>Prezentacja programu PowerPoint</vt:lpstr>
      <vt:lpstr>Prezentacja programu PowerPoint</vt:lpstr>
      <vt:lpstr>27 marca</vt:lpstr>
      <vt:lpstr>28 marca</vt:lpstr>
      <vt:lpstr>„Śledztwo”</vt:lpstr>
      <vt:lpstr>Prezentacja programu PowerPoint</vt:lpstr>
      <vt:lpstr>Prezentacja programu PowerPoint</vt:lpstr>
      <vt:lpstr>Szesnastu</vt:lpstr>
      <vt:lpstr>Kazimierz Bagiński</vt:lpstr>
      <vt:lpstr>Prezentacja programu PowerPoint</vt:lpstr>
      <vt:lpstr>Adam Bień</vt:lpstr>
      <vt:lpstr>Prezentacja programu PowerPoint</vt:lpstr>
      <vt:lpstr>Józef Chaciński</vt:lpstr>
      <vt:lpstr>Eugeniusz Czarnowski</vt:lpstr>
      <vt:lpstr>Prezentacja programu PowerPoint</vt:lpstr>
      <vt:lpstr>Jan Stanisław Jankowski</vt:lpstr>
      <vt:lpstr>Prezentacja programu PowerPoint</vt:lpstr>
      <vt:lpstr>Stanisław Jasiukowicz</vt:lpstr>
      <vt:lpstr>Kazimierz Kobylański</vt:lpstr>
      <vt:lpstr>Stanisław Michałowski</vt:lpstr>
      <vt:lpstr>Stanisław Mierzwa</vt:lpstr>
      <vt:lpstr>Prezentacja programu PowerPoint</vt:lpstr>
      <vt:lpstr>Leopold Okulicki</vt:lpstr>
      <vt:lpstr>Antoni Pajdak</vt:lpstr>
      <vt:lpstr>Kazimierz Pużak</vt:lpstr>
      <vt:lpstr>Józef Stemler</vt:lpstr>
      <vt:lpstr>Zbigniew Stypułkowski</vt:lpstr>
      <vt:lpstr>Prezentacja programu PowerPoint</vt:lpstr>
      <vt:lpstr>Franciszek Urbański</vt:lpstr>
      <vt:lpstr>Aleksander Zwierzyński</vt:lpstr>
      <vt:lpstr>Wspomnienia Afanasjewa</vt:lpstr>
      <vt:lpstr>Prezentacja programu PowerPoint</vt:lpstr>
      <vt:lpstr>W akcie oskarżenia zarzucono:</vt:lpstr>
      <vt:lpstr>„Proces”</vt:lpstr>
      <vt:lpstr>Prezentacja programu PowerPoint</vt:lpstr>
      <vt:lpstr>Prezentacja programu PowerPoint</vt:lpstr>
      <vt:lpstr>Prezentacja programu PowerPoint</vt:lpstr>
      <vt:lpstr>Prezentacja programu PowerPoint</vt:lpstr>
      <vt:lpstr>Wyroki </vt:lpstr>
      <vt:lpstr>Prezentacja programu PowerPoint</vt:lpstr>
      <vt:lpstr>Prezentacja programu PowerPoint</vt:lpstr>
      <vt:lpstr>Prezentacja programu PowerPoint</vt:lpstr>
      <vt:lpstr>Śmierć gen. Okulickiego</vt:lpstr>
      <vt:lpstr>Bagiński o procesie</vt:lpstr>
      <vt:lpstr>Reakcje międzynarodowe</vt:lpstr>
      <vt:lpstr>Pamięć </vt:lpstr>
      <vt:lpstr>Na koniec</vt:lpstr>
      <vt:lpstr>Prezentacja programu PowerPoint</vt:lpstr>
      <vt:lpstr>Bibliografia: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Natalia Tokarska</dc:creator>
  <cp:lastModifiedBy>iburzynska</cp:lastModifiedBy>
  <cp:revision>25</cp:revision>
  <dcterms:created xsi:type="dcterms:W3CDTF">2022-03-01T08:37:31Z</dcterms:created>
  <dcterms:modified xsi:type="dcterms:W3CDTF">2022-03-23T15:27:42Z</dcterms:modified>
</cp:coreProperties>
</file>